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302" r:id="rId4"/>
    <p:sldId id="280" r:id="rId5"/>
    <p:sldId id="261" r:id="rId6"/>
    <p:sldId id="281" r:id="rId7"/>
    <p:sldId id="303" r:id="rId8"/>
    <p:sldId id="282" r:id="rId9"/>
    <p:sldId id="304" r:id="rId10"/>
    <p:sldId id="288" r:id="rId11"/>
    <p:sldId id="313" r:id="rId12"/>
    <p:sldId id="283" r:id="rId13"/>
    <p:sldId id="314" r:id="rId14"/>
    <p:sldId id="316" r:id="rId15"/>
    <p:sldId id="317" r:id="rId16"/>
    <p:sldId id="311" r:id="rId17"/>
    <p:sldId id="286" r:id="rId18"/>
    <p:sldId id="300" r:id="rId19"/>
    <p:sldId id="312" r:id="rId20"/>
    <p:sldId id="290" r:id="rId21"/>
    <p:sldId id="291" r:id="rId22"/>
    <p:sldId id="292" r:id="rId23"/>
    <p:sldId id="294" r:id="rId24"/>
    <p:sldId id="27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6195"/>
    <a:srgbClr val="F15D22"/>
    <a:srgbClr val="1D1D1D"/>
    <a:srgbClr val="58595B"/>
    <a:srgbClr val="7B93B3"/>
    <a:srgbClr val="3E3F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9" autoAdjust="0"/>
    <p:restoredTop sz="70296" autoAdjust="0"/>
  </p:normalViewPr>
  <p:slideViewPr>
    <p:cSldViewPr>
      <p:cViewPr varScale="1">
        <p:scale>
          <a:sx n="74" d="100"/>
          <a:sy n="74" d="100"/>
        </p:scale>
        <p:origin x="-19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2766"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67CE8A-D8E3-42ED-872A-264873C8DB9A}" type="doc">
      <dgm:prSet loTypeId="urn:microsoft.com/office/officeart/2005/8/layout/hProcess11" loCatId="process" qsTypeId="urn:microsoft.com/office/officeart/2005/8/quickstyle/simple1" qsCatId="simple" csTypeId="urn:microsoft.com/office/officeart/2005/8/colors/accent2_1" csCatId="accent2" phldr="1"/>
      <dgm:spPr/>
    </dgm:pt>
    <dgm:pt modelId="{94AAFB85-1BBD-4F48-9D36-E762F230AE88}">
      <dgm:prSet phldrT="[Text]" custT="1"/>
      <dgm:spPr/>
      <dgm:t>
        <a:bodyPr/>
        <a:lstStyle/>
        <a:p>
          <a:r>
            <a:rPr lang="en-CA" sz="1100" dirty="0" smtClean="0">
              <a:latin typeface="Calibri" pitchFamily="34" charset="0"/>
              <a:cs typeface="Calibri" pitchFamily="34" charset="0"/>
            </a:rPr>
            <a:t>August: Application available</a:t>
          </a:r>
          <a:endParaRPr lang="en-CA" sz="1100" dirty="0">
            <a:latin typeface="Calibri" pitchFamily="34" charset="0"/>
            <a:cs typeface="Calibri" pitchFamily="34" charset="0"/>
          </a:endParaRPr>
        </a:p>
      </dgm:t>
    </dgm:pt>
    <dgm:pt modelId="{2AD6B473-C840-42EB-8123-50B97F1914CC}" type="parTrans" cxnId="{20D2DA73-514D-417E-A224-C5708B2722AA}">
      <dgm:prSet/>
      <dgm:spPr/>
      <dgm:t>
        <a:bodyPr/>
        <a:lstStyle/>
        <a:p>
          <a:endParaRPr lang="en-CA"/>
        </a:p>
      </dgm:t>
    </dgm:pt>
    <dgm:pt modelId="{D9B2A2B6-1952-438B-B83B-188F9670EE24}" type="sibTrans" cxnId="{20D2DA73-514D-417E-A224-C5708B2722AA}">
      <dgm:prSet/>
      <dgm:spPr/>
      <dgm:t>
        <a:bodyPr/>
        <a:lstStyle/>
        <a:p>
          <a:endParaRPr lang="en-CA"/>
        </a:p>
      </dgm:t>
    </dgm:pt>
    <dgm:pt modelId="{7996B722-BACA-4902-AB31-270637D2E527}">
      <dgm:prSet phldrT="[Text]" custT="1"/>
      <dgm:spPr/>
      <dgm:t>
        <a:bodyPr/>
        <a:lstStyle/>
        <a:p>
          <a:r>
            <a:rPr lang="en-CA" sz="1100" dirty="0" smtClean="0">
              <a:latin typeface="Calibri" pitchFamily="34" charset="0"/>
              <a:cs typeface="Calibri" pitchFamily="34" charset="0"/>
            </a:rPr>
            <a:t>March:   Results announced </a:t>
          </a:r>
          <a:endParaRPr lang="en-CA" sz="1100" dirty="0">
            <a:latin typeface="Calibri" pitchFamily="34" charset="0"/>
            <a:cs typeface="Calibri" pitchFamily="34" charset="0"/>
          </a:endParaRPr>
        </a:p>
      </dgm:t>
    </dgm:pt>
    <dgm:pt modelId="{B0743120-BC41-4FDE-B2AB-025A31CFBDDD}" type="parTrans" cxnId="{1977E5D9-8BC9-4785-B520-B034D56DA759}">
      <dgm:prSet/>
      <dgm:spPr/>
      <dgm:t>
        <a:bodyPr/>
        <a:lstStyle/>
        <a:p>
          <a:endParaRPr lang="en-CA"/>
        </a:p>
      </dgm:t>
    </dgm:pt>
    <dgm:pt modelId="{F104B201-81AF-4F47-A2D6-C3634FF2523E}" type="sibTrans" cxnId="{1977E5D9-8BC9-4785-B520-B034D56DA759}">
      <dgm:prSet/>
      <dgm:spPr/>
      <dgm:t>
        <a:bodyPr/>
        <a:lstStyle/>
        <a:p>
          <a:endParaRPr lang="en-CA"/>
        </a:p>
      </dgm:t>
    </dgm:pt>
    <dgm:pt modelId="{0CCE3DC4-D362-4AD8-BC24-5562BA136B1E}">
      <dgm:prSet phldrT="[Text]" custT="1"/>
      <dgm:spPr/>
      <dgm:t>
        <a:bodyPr/>
        <a:lstStyle/>
        <a:p>
          <a:r>
            <a:rPr lang="en-CA" sz="1100" dirty="0" smtClean="0">
              <a:latin typeface="Calibri" pitchFamily="34" charset="0"/>
              <a:cs typeface="Calibri" pitchFamily="34" charset="0"/>
            </a:rPr>
            <a:t>November 30</a:t>
          </a:r>
          <a:r>
            <a:rPr lang="en-CA" sz="1100" baseline="30000" dirty="0" smtClean="0">
              <a:latin typeface="Calibri" pitchFamily="34" charset="0"/>
              <a:cs typeface="Calibri" pitchFamily="34" charset="0"/>
            </a:rPr>
            <a:t>th</a:t>
          </a:r>
          <a:r>
            <a:rPr lang="en-CA" sz="1100" dirty="0" smtClean="0">
              <a:latin typeface="Calibri" pitchFamily="34" charset="0"/>
              <a:cs typeface="Calibri" pitchFamily="34" charset="0"/>
            </a:rPr>
            <a:t>: Application Deadline</a:t>
          </a:r>
          <a:endParaRPr lang="en-CA" sz="1100" dirty="0">
            <a:latin typeface="Calibri" pitchFamily="34" charset="0"/>
            <a:cs typeface="Calibri" pitchFamily="34" charset="0"/>
          </a:endParaRPr>
        </a:p>
      </dgm:t>
    </dgm:pt>
    <dgm:pt modelId="{EA126F00-8FF5-4D6D-B8A6-52706D7222C1}" type="parTrans" cxnId="{9A31D46F-FB5C-4D13-B274-1F787D0D9C7A}">
      <dgm:prSet/>
      <dgm:spPr/>
      <dgm:t>
        <a:bodyPr/>
        <a:lstStyle/>
        <a:p>
          <a:endParaRPr lang="en-CA"/>
        </a:p>
      </dgm:t>
    </dgm:pt>
    <dgm:pt modelId="{50F21E1F-E2A1-4FC2-AF7A-F567E975FA10}" type="sibTrans" cxnId="{9A31D46F-FB5C-4D13-B274-1F787D0D9C7A}">
      <dgm:prSet/>
      <dgm:spPr/>
      <dgm:t>
        <a:bodyPr/>
        <a:lstStyle/>
        <a:p>
          <a:endParaRPr lang="en-CA"/>
        </a:p>
      </dgm:t>
    </dgm:pt>
    <dgm:pt modelId="{03E78CA5-6741-4F8D-838F-B946267A479D}" type="pres">
      <dgm:prSet presAssocID="{4767CE8A-D8E3-42ED-872A-264873C8DB9A}" presName="Name0" presStyleCnt="0">
        <dgm:presLayoutVars>
          <dgm:dir/>
          <dgm:resizeHandles val="exact"/>
        </dgm:presLayoutVars>
      </dgm:prSet>
      <dgm:spPr/>
    </dgm:pt>
    <dgm:pt modelId="{72F5B864-10BA-41CE-B4B8-9DF8A9787229}" type="pres">
      <dgm:prSet presAssocID="{4767CE8A-D8E3-42ED-872A-264873C8DB9A}" presName="arrow" presStyleLbl="bgShp" presStyleIdx="0" presStyleCnt="1"/>
      <dgm:spPr/>
    </dgm:pt>
    <dgm:pt modelId="{97B114BA-0CED-4CE6-840B-166C55943846}" type="pres">
      <dgm:prSet presAssocID="{4767CE8A-D8E3-42ED-872A-264873C8DB9A}" presName="points" presStyleCnt="0"/>
      <dgm:spPr/>
    </dgm:pt>
    <dgm:pt modelId="{D613335B-3B61-4404-A8BD-0089812295EE}" type="pres">
      <dgm:prSet presAssocID="{94AAFB85-1BBD-4F48-9D36-E762F230AE88}" presName="compositeA" presStyleCnt="0"/>
      <dgm:spPr/>
    </dgm:pt>
    <dgm:pt modelId="{2481CDF1-D68B-421E-9B50-256448034CAA}" type="pres">
      <dgm:prSet presAssocID="{94AAFB85-1BBD-4F48-9D36-E762F230AE88}" presName="textA" presStyleLbl="revTx" presStyleIdx="0" presStyleCnt="3">
        <dgm:presLayoutVars>
          <dgm:bulletEnabled val="1"/>
        </dgm:presLayoutVars>
      </dgm:prSet>
      <dgm:spPr/>
      <dgm:t>
        <a:bodyPr/>
        <a:lstStyle/>
        <a:p>
          <a:endParaRPr lang="en-CA"/>
        </a:p>
      </dgm:t>
    </dgm:pt>
    <dgm:pt modelId="{B4BED10E-161D-4E91-94A9-EF237D1CE369}" type="pres">
      <dgm:prSet presAssocID="{94AAFB85-1BBD-4F48-9D36-E762F230AE88}" presName="circleA" presStyleLbl="node1" presStyleIdx="0" presStyleCnt="3" custLinFactNeighborX="14531" custLinFactNeighborY="-4522"/>
      <dgm:spPr/>
    </dgm:pt>
    <dgm:pt modelId="{A423AE89-B3E4-4888-91BC-765710E60312}" type="pres">
      <dgm:prSet presAssocID="{94AAFB85-1BBD-4F48-9D36-E762F230AE88}" presName="spaceA" presStyleCnt="0"/>
      <dgm:spPr/>
    </dgm:pt>
    <dgm:pt modelId="{49A6360C-36AC-462E-BA47-712A53C117B3}" type="pres">
      <dgm:prSet presAssocID="{D9B2A2B6-1952-438B-B83B-188F9670EE24}" presName="space" presStyleCnt="0"/>
      <dgm:spPr/>
    </dgm:pt>
    <dgm:pt modelId="{59CBD725-9A3E-4F4F-B68A-93B1CCFF1F64}" type="pres">
      <dgm:prSet presAssocID="{0CCE3DC4-D362-4AD8-BC24-5562BA136B1E}" presName="compositeB" presStyleCnt="0"/>
      <dgm:spPr/>
    </dgm:pt>
    <dgm:pt modelId="{0F8DD9AE-807E-4A49-8442-E8AB2F22498B}" type="pres">
      <dgm:prSet presAssocID="{0CCE3DC4-D362-4AD8-BC24-5562BA136B1E}" presName="textB" presStyleLbl="revTx" presStyleIdx="1" presStyleCnt="3">
        <dgm:presLayoutVars>
          <dgm:bulletEnabled val="1"/>
        </dgm:presLayoutVars>
      </dgm:prSet>
      <dgm:spPr/>
      <dgm:t>
        <a:bodyPr/>
        <a:lstStyle/>
        <a:p>
          <a:endParaRPr lang="en-CA"/>
        </a:p>
      </dgm:t>
    </dgm:pt>
    <dgm:pt modelId="{D98E1F21-490F-483F-83D4-FB3BDA1F88E5}" type="pres">
      <dgm:prSet presAssocID="{0CCE3DC4-D362-4AD8-BC24-5562BA136B1E}" presName="circleB" presStyleLbl="node1" presStyleIdx="1" presStyleCnt="3"/>
      <dgm:spPr/>
    </dgm:pt>
    <dgm:pt modelId="{006C40FD-DB4F-4199-9694-DD6E447DA315}" type="pres">
      <dgm:prSet presAssocID="{0CCE3DC4-D362-4AD8-BC24-5562BA136B1E}" presName="spaceB" presStyleCnt="0"/>
      <dgm:spPr/>
    </dgm:pt>
    <dgm:pt modelId="{834B5044-9CC0-4C21-AC34-DB5D857A60D8}" type="pres">
      <dgm:prSet presAssocID="{50F21E1F-E2A1-4FC2-AF7A-F567E975FA10}" presName="space" presStyleCnt="0"/>
      <dgm:spPr/>
    </dgm:pt>
    <dgm:pt modelId="{64725198-F261-4BC6-9AED-58C6A73F6E9B}" type="pres">
      <dgm:prSet presAssocID="{7996B722-BACA-4902-AB31-270637D2E527}" presName="compositeA" presStyleCnt="0"/>
      <dgm:spPr/>
    </dgm:pt>
    <dgm:pt modelId="{3D72B81E-3710-4968-A44C-0BF98A52EF0A}" type="pres">
      <dgm:prSet presAssocID="{7996B722-BACA-4902-AB31-270637D2E527}" presName="textA" presStyleLbl="revTx" presStyleIdx="2" presStyleCnt="3" custScaleY="59690" custLinFactY="49337" custLinFactNeighborX="20896" custLinFactNeighborY="100000">
        <dgm:presLayoutVars>
          <dgm:bulletEnabled val="1"/>
        </dgm:presLayoutVars>
      </dgm:prSet>
      <dgm:spPr/>
      <dgm:t>
        <a:bodyPr/>
        <a:lstStyle/>
        <a:p>
          <a:endParaRPr lang="en-CA"/>
        </a:p>
      </dgm:t>
    </dgm:pt>
    <dgm:pt modelId="{AB8A4A6B-6420-4BF9-9128-5F0EFCD161F3}" type="pres">
      <dgm:prSet presAssocID="{7996B722-BACA-4902-AB31-270637D2E527}" presName="circleA" presStyleLbl="node1" presStyleIdx="2" presStyleCnt="3" custLinFactX="63191" custLinFactNeighborX="100000" custLinFactNeighborY="39570"/>
      <dgm:spPr/>
    </dgm:pt>
    <dgm:pt modelId="{1F693C61-3CB3-4D1F-87B2-DC272DF3C4A9}" type="pres">
      <dgm:prSet presAssocID="{7996B722-BACA-4902-AB31-270637D2E527}" presName="spaceA" presStyleCnt="0"/>
      <dgm:spPr/>
    </dgm:pt>
  </dgm:ptLst>
  <dgm:cxnLst>
    <dgm:cxn modelId="{F47FC8D2-DF11-45CB-A256-6BACD3F7D441}" type="presOf" srcId="{7996B722-BACA-4902-AB31-270637D2E527}" destId="{3D72B81E-3710-4968-A44C-0BF98A52EF0A}" srcOrd="0" destOrd="0" presId="urn:microsoft.com/office/officeart/2005/8/layout/hProcess11"/>
    <dgm:cxn modelId="{B50C8625-5C7F-443D-9F1D-87D06ABCF7B7}" type="presOf" srcId="{94AAFB85-1BBD-4F48-9D36-E762F230AE88}" destId="{2481CDF1-D68B-421E-9B50-256448034CAA}" srcOrd="0" destOrd="0" presId="urn:microsoft.com/office/officeart/2005/8/layout/hProcess11"/>
    <dgm:cxn modelId="{20D2DA73-514D-417E-A224-C5708B2722AA}" srcId="{4767CE8A-D8E3-42ED-872A-264873C8DB9A}" destId="{94AAFB85-1BBD-4F48-9D36-E762F230AE88}" srcOrd="0" destOrd="0" parTransId="{2AD6B473-C840-42EB-8123-50B97F1914CC}" sibTransId="{D9B2A2B6-1952-438B-B83B-188F9670EE24}"/>
    <dgm:cxn modelId="{C5E28610-599E-46FF-9C7E-1EBA35B1B42C}" type="presOf" srcId="{0CCE3DC4-D362-4AD8-BC24-5562BA136B1E}" destId="{0F8DD9AE-807E-4A49-8442-E8AB2F22498B}" srcOrd="0" destOrd="0" presId="urn:microsoft.com/office/officeart/2005/8/layout/hProcess11"/>
    <dgm:cxn modelId="{1C51D608-1E05-40FA-BF00-671E7A0023AF}" type="presOf" srcId="{4767CE8A-D8E3-42ED-872A-264873C8DB9A}" destId="{03E78CA5-6741-4F8D-838F-B946267A479D}" srcOrd="0" destOrd="0" presId="urn:microsoft.com/office/officeart/2005/8/layout/hProcess11"/>
    <dgm:cxn modelId="{9A31D46F-FB5C-4D13-B274-1F787D0D9C7A}" srcId="{4767CE8A-D8E3-42ED-872A-264873C8DB9A}" destId="{0CCE3DC4-D362-4AD8-BC24-5562BA136B1E}" srcOrd="1" destOrd="0" parTransId="{EA126F00-8FF5-4D6D-B8A6-52706D7222C1}" sibTransId="{50F21E1F-E2A1-4FC2-AF7A-F567E975FA10}"/>
    <dgm:cxn modelId="{1977E5D9-8BC9-4785-B520-B034D56DA759}" srcId="{4767CE8A-D8E3-42ED-872A-264873C8DB9A}" destId="{7996B722-BACA-4902-AB31-270637D2E527}" srcOrd="2" destOrd="0" parTransId="{B0743120-BC41-4FDE-B2AB-025A31CFBDDD}" sibTransId="{F104B201-81AF-4F47-A2D6-C3634FF2523E}"/>
    <dgm:cxn modelId="{EB8FFBA1-5A7F-4B29-ACB7-5017FB82D5CD}" type="presParOf" srcId="{03E78CA5-6741-4F8D-838F-B946267A479D}" destId="{72F5B864-10BA-41CE-B4B8-9DF8A9787229}" srcOrd="0" destOrd="0" presId="urn:microsoft.com/office/officeart/2005/8/layout/hProcess11"/>
    <dgm:cxn modelId="{0309CC77-5FB2-4DDD-B0A9-FE45C6DBA5EA}" type="presParOf" srcId="{03E78CA5-6741-4F8D-838F-B946267A479D}" destId="{97B114BA-0CED-4CE6-840B-166C55943846}" srcOrd="1" destOrd="0" presId="urn:microsoft.com/office/officeart/2005/8/layout/hProcess11"/>
    <dgm:cxn modelId="{74B210A5-32B8-4B15-9A1A-7C770BEE3641}" type="presParOf" srcId="{97B114BA-0CED-4CE6-840B-166C55943846}" destId="{D613335B-3B61-4404-A8BD-0089812295EE}" srcOrd="0" destOrd="0" presId="urn:microsoft.com/office/officeart/2005/8/layout/hProcess11"/>
    <dgm:cxn modelId="{6E5D0106-C5B3-4E1A-9B57-C511A6F4A178}" type="presParOf" srcId="{D613335B-3B61-4404-A8BD-0089812295EE}" destId="{2481CDF1-D68B-421E-9B50-256448034CAA}" srcOrd="0" destOrd="0" presId="urn:microsoft.com/office/officeart/2005/8/layout/hProcess11"/>
    <dgm:cxn modelId="{82912824-10FB-4F03-9DFF-38D1868942E3}" type="presParOf" srcId="{D613335B-3B61-4404-A8BD-0089812295EE}" destId="{B4BED10E-161D-4E91-94A9-EF237D1CE369}" srcOrd="1" destOrd="0" presId="urn:microsoft.com/office/officeart/2005/8/layout/hProcess11"/>
    <dgm:cxn modelId="{5681CC7E-A50A-4C42-8D9F-951C3B0A6108}" type="presParOf" srcId="{D613335B-3B61-4404-A8BD-0089812295EE}" destId="{A423AE89-B3E4-4888-91BC-765710E60312}" srcOrd="2" destOrd="0" presId="urn:microsoft.com/office/officeart/2005/8/layout/hProcess11"/>
    <dgm:cxn modelId="{A02C7583-7A6A-476F-8E57-99CC69E579C2}" type="presParOf" srcId="{97B114BA-0CED-4CE6-840B-166C55943846}" destId="{49A6360C-36AC-462E-BA47-712A53C117B3}" srcOrd="1" destOrd="0" presId="urn:microsoft.com/office/officeart/2005/8/layout/hProcess11"/>
    <dgm:cxn modelId="{19FDEBFC-EB53-4E94-B8F5-DE081D554213}" type="presParOf" srcId="{97B114BA-0CED-4CE6-840B-166C55943846}" destId="{59CBD725-9A3E-4F4F-B68A-93B1CCFF1F64}" srcOrd="2" destOrd="0" presId="urn:microsoft.com/office/officeart/2005/8/layout/hProcess11"/>
    <dgm:cxn modelId="{93FC9760-A7C9-4AE8-BF27-5B4AF45F23E3}" type="presParOf" srcId="{59CBD725-9A3E-4F4F-B68A-93B1CCFF1F64}" destId="{0F8DD9AE-807E-4A49-8442-E8AB2F22498B}" srcOrd="0" destOrd="0" presId="urn:microsoft.com/office/officeart/2005/8/layout/hProcess11"/>
    <dgm:cxn modelId="{1B189FC2-C8DC-40E5-840D-9223458CB933}" type="presParOf" srcId="{59CBD725-9A3E-4F4F-B68A-93B1CCFF1F64}" destId="{D98E1F21-490F-483F-83D4-FB3BDA1F88E5}" srcOrd="1" destOrd="0" presId="urn:microsoft.com/office/officeart/2005/8/layout/hProcess11"/>
    <dgm:cxn modelId="{1CEE347B-176C-458D-A405-2F77C81D4A6D}" type="presParOf" srcId="{59CBD725-9A3E-4F4F-B68A-93B1CCFF1F64}" destId="{006C40FD-DB4F-4199-9694-DD6E447DA315}" srcOrd="2" destOrd="0" presId="urn:microsoft.com/office/officeart/2005/8/layout/hProcess11"/>
    <dgm:cxn modelId="{E3F97A99-0D3E-4102-9E5D-AEE532A481C2}" type="presParOf" srcId="{97B114BA-0CED-4CE6-840B-166C55943846}" destId="{834B5044-9CC0-4C21-AC34-DB5D857A60D8}" srcOrd="3" destOrd="0" presId="urn:microsoft.com/office/officeart/2005/8/layout/hProcess11"/>
    <dgm:cxn modelId="{3F40AA20-2A3A-4715-AAA9-B3693392B9FE}" type="presParOf" srcId="{97B114BA-0CED-4CE6-840B-166C55943846}" destId="{64725198-F261-4BC6-9AED-58C6A73F6E9B}" srcOrd="4" destOrd="0" presId="urn:microsoft.com/office/officeart/2005/8/layout/hProcess11"/>
    <dgm:cxn modelId="{FE104165-214B-4C9B-9F8D-8FA598975C61}" type="presParOf" srcId="{64725198-F261-4BC6-9AED-58C6A73F6E9B}" destId="{3D72B81E-3710-4968-A44C-0BF98A52EF0A}" srcOrd="0" destOrd="0" presId="urn:microsoft.com/office/officeart/2005/8/layout/hProcess11"/>
    <dgm:cxn modelId="{7B15D42B-C5A5-44EF-AD8A-8CFA2563FB09}" type="presParOf" srcId="{64725198-F261-4BC6-9AED-58C6A73F6E9B}" destId="{AB8A4A6B-6420-4BF9-9128-5F0EFCD161F3}" srcOrd="1" destOrd="0" presId="urn:microsoft.com/office/officeart/2005/8/layout/hProcess11"/>
    <dgm:cxn modelId="{42EEFAD6-4112-432A-9C61-50E0958E2B6A}" type="presParOf" srcId="{64725198-F261-4BC6-9AED-58C6A73F6E9B}" destId="{1F693C61-3CB3-4D1F-87B2-DC272DF3C4A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7CE8A-D8E3-42ED-872A-264873C8DB9A}" type="doc">
      <dgm:prSet loTypeId="urn:microsoft.com/office/officeart/2005/8/layout/hProcess11" loCatId="process" qsTypeId="urn:microsoft.com/office/officeart/2005/8/quickstyle/simple1" qsCatId="simple" csTypeId="urn:microsoft.com/office/officeart/2005/8/colors/accent2_1" csCatId="accent2" phldr="1"/>
      <dgm:spPr/>
    </dgm:pt>
    <dgm:pt modelId="{94AAFB85-1BBD-4F48-9D36-E762F230AE88}">
      <dgm:prSet phldrT="[Text]" custT="1"/>
      <dgm:spPr/>
      <dgm:t>
        <a:bodyPr/>
        <a:lstStyle/>
        <a:p>
          <a:r>
            <a:rPr lang="en-CA" sz="1100" dirty="0" smtClean="0">
              <a:latin typeface="Calibri" pitchFamily="34" charset="0"/>
              <a:cs typeface="Calibri" pitchFamily="34" charset="0"/>
            </a:rPr>
            <a:t>September: Application available</a:t>
          </a:r>
          <a:endParaRPr lang="en-CA" sz="1100" dirty="0">
            <a:latin typeface="Calibri" pitchFamily="34" charset="0"/>
            <a:cs typeface="Calibri" pitchFamily="34" charset="0"/>
          </a:endParaRPr>
        </a:p>
      </dgm:t>
    </dgm:pt>
    <dgm:pt modelId="{2AD6B473-C840-42EB-8123-50B97F1914CC}" type="parTrans" cxnId="{20D2DA73-514D-417E-A224-C5708B2722AA}">
      <dgm:prSet/>
      <dgm:spPr/>
      <dgm:t>
        <a:bodyPr/>
        <a:lstStyle/>
        <a:p>
          <a:endParaRPr lang="en-CA"/>
        </a:p>
      </dgm:t>
    </dgm:pt>
    <dgm:pt modelId="{D9B2A2B6-1952-438B-B83B-188F9670EE24}" type="sibTrans" cxnId="{20D2DA73-514D-417E-A224-C5708B2722AA}">
      <dgm:prSet/>
      <dgm:spPr/>
      <dgm:t>
        <a:bodyPr/>
        <a:lstStyle/>
        <a:p>
          <a:endParaRPr lang="en-CA"/>
        </a:p>
      </dgm:t>
    </dgm:pt>
    <dgm:pt modelId="{7996B722-BACA-4902-AB31-270637D2E527}">
      <dgm:prSet phldrT="[Text]" custT="1"/>
      <dgm:spPr/>
      <dgm:t>
        <a:bodyPr/>
        <a:lstStyle/>
        <a:p>
          <a:r>
            <a:rPr lang="en-CA" sz="1100" dirty="0" smtClean="0">
              <a:latin typeface="Calibri" pitchFamily="34" charset="0"/>
              <a:cs typeface="Calibri" pitchFamily="34" charset="0"/>
            </a:rPr>
            <a:t>Spring:   Results announced </a:t>
          </a:r>
          <a:endParaRPr lang="en-CA" sz="1100" dirty="0">
            <a:latin typeface="Calibri" pitchFamily="34" charset="0"/>
            <a:cs typeface="Calibri" pitchFamily="34" charset="0"/>
          </a:endParaRPr>
        </a:p>
      </dgm:t>
    </dgm:pt>
    <dgm:pt modelId="{B0743120-BC41-4FDE-B2AB-025A31CFBDDD}" type="parTrans" cxnId="{1977E5D9-8BC9-4785-B520-B034D56DA759}">
      <dgm:prSet/>
      <dgm:spPr/>
      <dgm:t>
        <a:bodyPr/>
        <a:lstStyle/>
        <a:p>
          <a:endParaRPr lang="en-CA"/>
        </a:p>
      </dgm:t>
    </dgm:pt>
    <dgm:pt modelId="{F104B201-81AF-4F47-A2D6-C3634FF2523E}" type="sibTrans" cxnId="{1977E5D9-8BC9-4785-B520-B034D56DA759}">
      <dgm:prSet/>
      <dgm:spPr/>
      <dgm:t>
        <a:bodyPr/>
        <a:lstStyle/>
        <a:p>
          <a:endParaRPr lang="en-CA"/>
        </a:p>
      </dgm:t>
    </dgm:pt>
    <dgm:pt modelId="{0CCE3DC4-D362-4AD8-BC24-5562BA136B1E}">
      <dgm:prSet phldrT="[Text]" custT="1"/>
      <dgm:spPr/>
      <dgm:t>
        <a:bodyPr/>
        <a:lstStyle/>
        <a:p>
          <a:r>
            <a:rPr lang="en-CA" sz="1100" dirty="0" smtClean="0">
              <a:latin typeface="Calibri" pitchFamily="34" charset="0"/>
              <a:cs typeface="Calibri" pitchFamily="34" charset="0"/>
            </a:rPr>
            <a:t>February 15</a:t>
          </a:r>
          <a:r>
            <a:rPr lang="en-CA" sz="1100" baseline="30000" dirty="0" smtClean="0">
              <a:latin typeface="Calibri" pitchFamily="34" charset="0"/>
              <a:cs typeface="Calibri" pitchFamily="34" charset="0"/>
            </a:rPr>
            <a:t>th</a:t>
          </a:r>
          <a:r>
            <a:rPr lang="en-CA" sz="1100" dirty="0" smtClean="0">
              <a:latin typeface="Calibri" pitchFamily="34" charset="0"/>
              <a:cs typeface="Calibri" pitchFamily="34" charset="0"/>
            </a:rPr>
            <a:t>: Application Deadline</a:t>
          </a:r>
          <a:endParaRPr lang="en-CA" sz="1100" dirty="0">
            <a:latin typeface="Calibri" pitchFamily="34" charset="0"/>
            <a:cs typeface="Calibri" pitchFamily="34" charset="0"/>
          </a:endParaRPr>
        </a:p>
      </dgm:t>
    </dgm:pt>
    <dgm:pt modelId="{EA126F00-8FF5-4D6D-B8A6-52706D7222C1}" type="parTrans" cxnId="{9A31D46F-FB5C-4D13-B274-1F787D0D9C7A}">
      <dgm:prSet/>
      <dgm:spPr/>
      <dgm:t>
        <a:bodyPr/>
        <a:lstStyle/>
        <a:p>
          <a:endParaRPr lang="en-CA"/>
        </a:p>
      </dgm:t>
    </dgm:pt>
    <dgm:pt modelId="{50F21E1F-E2A1-4FC2-AF7A-F567E975FA10}" type="sibTrans" cxnId="{9A31D46F-FB5C-4D13-B274-1F787D0D9C7A}">
      <dgm:prSet/>
      <dgm:spPr/>
      <dgm:t>
        <a:bodyPr/>
        <a:lstStyle/>
        <a:p>
          <a:endParaRPr lang="en-CA"/>
        </a:p>
      </dgm:t>
    </dgm:pt>
    <dgm:pt modelId="{03E78CA5-6741-4F8D-838F-B946267A479D}" type="pres">
      <dgm:prSet presAssocID="{4767CE8A-D8E3-42ED-872A-264873C8DB9A}" presName="Name0" presStyleCnt="0">
        <dgm:presLayoutVars>
          <dgm:dir/>
          <dgm:resizeHandles val="exact"/>
        </dgm:presLayoutVars>
      </dgm:prSet>
      <dgm:spPr/>
    </dgm:pt>
    <dgm:pt modelId="{72F5B864-10BA-41CE-B4B8-9DF8A9787229}" type="pres">
      <dgm:prSet presAssocID="{4767CE8A-D8E3-42ED-872A-264873C8DB9A}" presName="arrow" presStyleLbl="bgShp" presStyleIdx="0" presStyleCnt="1"/>
      <dgm:spPr>
        <a:solidFill>
          <a:srgbClr val="99FF99"/>
        </a:solidFill>
      </dgm:spPr>
    </dgm:pt>
    <dgm:pt modelId="{97B114BA-0CED-4CE6-840B-166C55943846}" type="pres">
      <dgm:prSet presAssocID="{4767CE8A-D8E3-42ED-872A-264873C8DB9A}" presName="points" presStyleCnt="0"/>
      <dgm:spPr/>
    </dgm:pt>
    <dgm:pt modelId="{D613335B-3B61-4404-A8BD-0089812295EE}" type="pres">
      <dgm:prSet presAssocID="{94AAFB85-1BBD-4F48-9D36-E762F230AE88}" presName="compositeA" presStyleCnt="0"/>
      <dgm:spPr/>
    </dgm:pt>
    <dgm:pt modelId="{2481CDF1-D68B-421E-9B50-256448034CAA}" type="pres">
      <dgm:prSet presAssocID="{94AAFB85-1BBD-4F48-9D36-E762F230AE88}" presName="textA" presStyleLbl="revTx" presStyleIdx="0" presStyleCnt="3">
        <dgm:presLayoutVars>
          <dgm:bulletEnabled val="1"/>
        </dgm:presLayoutVars>
      </dgm:prSet>
      <dgm:spPr/>
      <dgm:t>
        <a:bodyPr/>
        <a:lstStyle/>
        <a:p>
          <a:endParaRPr lang="en-CA"/>
        </a:p>
      </dgm:t>
    </dgm:pt>
    <dgm:pt modelId="{B4BED10E-161D-4E91-94A9-EF237D1CE369}" type="pres">
      <dgm:prSet presAssocID="{94AAFB85-1BBD-4F48-9D36-E762F230AE88}" presName="circleA" presStyleLbl="node1" presStyleIdx="0" presStyleCnt="3" custLinFactNeighborX="14531" custLinFactNeighborY="-4522"/>
      <dgm:spPr>
        <a:ln>
          <a:solidFill>
            <a:srgbClr val="008000"/>
          </a:solidFill>
        </a:ln>
      </dgm:spPr>
    </dgm:pt>
    <dgm:pt modelId="{A423AE89-B3E4-4888-91BC-765710E60312}" type="pres">
      <dgm:prSet presAssocID="{94AAFB85-1BBD-4F48-9D36-E762F230AE88}" presName="spaceA" presStyleCnt="0"/>
      <dgm:spPr/>
    </dgm:pt>
    <dgm:pt modelId="{49A6360C-36AC-462E-BA47-712A53C117B3}" type="pres">
      <dgm:prSet presAssocID="{D9B2A2B6-1952-438B-B83B-188F9670EE24}" presName="space" presStyleCnt="0"/>
      <dgm:spPr/>
    </dgm:pt>
    <dgm:pt modelId="{59CBD725-9A3E-4F4F-B68A-93B1CCFF1F64}" type="pres">
      <dgm:prSet presAssocID="{0CCE3DC4-D362-4AD8-BC24-5562BA136B1E}" presName="compositeB" presStyleCnt="0"/>
      <dgm:spPr/>
    </dgm:pt>
    <dgm:pt modelId="{0F8DD9AE-807E-4A49-8442-E8AB2F22498B}" type="pres">
      <dgm:prSet presAssocID="{0CCE3DC4-D362-4AD8-BC24-5562BA136B1E}" presName="textB" presStyleLbl="revTx" presStyleIdx="1" presStyleCnt="3">
        <dgm:presLayoutVars>
          <dgm:bulletEnabled val="1"/>
        </dgm:presLayoutVars>
      </dgm:prSet>
      <dgm:spPr/>
      <dgm:t>
        <a:bodyPr/>
        <a:lstStyle/>
        <a:p>
          <a:endParaRPr lang="en-CA"/>
        </a:p>
      </dgm:t>
    </dgm:pt>
    <dgm:pt modelId="{D98E1F21-490F-483F-83D4-FB3BDA1F88E5}" type="pres">
      <dgm:prSet presAssocID="{0CCE3DC4-D362-4AD8-BC24-5562BA136B1E}" presName="circleB" presStyleLbl="node1" presStyleIdx="1" presStyleCnt="3"/>
      <dgm:spPr>
        <a:ln>
          <a:solidFill>
            <a:srgbClr val="008000"/>
          </a:solidFill>
        </a:ln>
      </dgm:spPr>
    </dgm:pt>
    <dgm:pt modelId="{006C40FD-DB4F-4199-9694-DD6E447DA315}" type="pres">
      <dgm:prSet presAssocID="{0CCE3DC4-D362-4AD8-BC24-5562BA136B1E}" presName="spaceB" presStyleCnt="0"/>
      <dgm:spPr/>
    </dgm:pt>
    <dgm:pt modelId="{834B5044-9CC0-4C21-AC34-DB5D857A60D8}" type="pres">
      <dgm:prSet presAssocID="{50F21E1F-E2A1-4FC2-AF7A-F567E975FA10}" presName="space" presStyleCnt="0"/>
      <dgm:spPr/>
    </dgm:pt>
    <dgm:pt modelId="{64725198-F261-4BC6-9AED-58C6A73F6E9B}" type="pres">
      <dgm:prSet presAssocID="{7996B722-BACA-4902-AB31-270637D2E527}" presName="compositeA" presStyleCnt="0"/>
      <dgm:spPr/>
    </dgm:pt>
    <dgm:pt modelId="{3D72B81E-3710-4968-A44C-0BF98A52EF0A}" type="pres">
      <dgm:prSet presAssocID="{7996B722-BACA-4902-AB31-270637D2E527}" presName="textA" presStyleLbl="revTx" presStyleIdx="2" presStyleCnt="3" custScaleY="59690" custLinFactY="47144" custLinFactNeighborX="20545" custLinFactNeighborY="100000">
        <dgm:presLayoutVars>
          <dgm:bulletEnabled val="1"/>
        </dgm:presLayoutVars>
      </dgm:prSet>
      <dgm:spPr/>
      <dgm:t>
        <a:bodyPr/>
        <a:lstStyle/>
        <a:p>
          <a:endParaRPr lang="en-CA"/>
        </a:p>
      </dgm:t>
    </dgm:pt>
    <dgm:pt modelId="{AB8A4A6B-6420-4BF9-9128-5F0EFCD161F3}" type="pres">
      <dgm:prSet presAssocID="{7996B722-BACA-4902-AB31-270637D2E527}" presName="circleA" presStyleLbl="node1" presStyleIdx="2" presStyleCnt="3" custLinFactX="63191" custLinFactNeighborX="100000" custLinFactNeighborY="39570"/>
      <dgm:spPr>
        <a:ln>
          <a:solidFill>
            <a:srgbClr val="008000"/>
          </a:solidFill>
        </a:ln>
      </dgm:spPr>
    </dgm:pt>
    <dgm:pt modelId="{1F693C61-3CB3-4D1F-87B2-DC272DF3C4A9}" type="pres">
      <dgm:prSet presAssocID="{7996B722-BACA-4902-AB31-270637D2E527}" presName="spaceA" presStyleCnt="0"/>
      <dgm:spPr/>
    </dgm:pt>
  </dgm:ptLst>
  <dgm:cxnLst>
    <dgm:cxn modelId="{20D2DA73-514D-417E-A224-C5708B2722AA}" srcId="{4767CE8A-D8E3-42ED-872A-264873C8DB9A}" destId="{94AAFB85-1BBD-4F48-9D36-E762F230AE88}" srcOrd="0" destOrd="0" parTransId="{2AD6B473-C840-42EB-8123-50B97F1914CC}" sibTransId="{D9B2A2B6-1952-438B-B83B-188F9670EE24}"/>
    <dgm:cxn modelId="{94238777-758C-47AC-9407-34EAB666AAF6}" type="presOf" srcId="{0CCE3DC4-D362-4AD8-BC24-5562BA136B1E}" destId="{0F8DD9AE-807E-4A49-8442-E8AB2F22498B}" srcOrd="0" destOrd="0" presId="urn:microsoft.com/office/officeart/2005/8/layout/hProcess11"/>
    <dgm:cxn modelId="{BB8C40AC-A76B-4968-8F5D-B1679F5AECF9}" type="presOf" srcId="{4767CE8A-D8E3-42ED-872A-264873C8DB9A}" destId="{03E78CA5-6741-4F8D-838F-B946267A479D}" srcOrd="0" destOrd="0" presId="urn:microsoft.com/office/officeart/2005/8/layout/hProcess11"/>
    <dgm:cxn modelId="{53030B31-BC44-4F0F-A405-2F88D28EC41D}" type="presOf" srcId="{94AAFB85-1BBD-4F48-9D36-E762F230AE88}" destId="{2481CDF1-D68B-421E-9B50-256448034CAA}" srcOrd="0" destOrd="0" presId="urn:microsoft.com/office/officeart/2005/8/layout/hProcess11"/>
    <dgm:cxn modelId="{9A31D46F-FB5C-4D13-B274-1F787D0D9C7A}" srcId="{4767CE8A-D8E3-42ED-872A-264873C8DB9A}" destId="{0CCE3DC4-D362-4AD8-BC24-5562BA136B1E}" srcOrd="1" destOrd="0" parTransId="{EA126F00-8FF5-4D6D-B8A6-52706D7222C1}" sibTransId="{50F21E1F-E2A1-4FC2-AF7A-F567E975FA10}"/>
    <dgm:cxn modelId="{EE536C8E-813A-418B-8013-04DA6D7CB13C}" type="presOf" srcId="{7996B722-BACA-4902-AB31-270637D2E527}" destId="{3D72B81E-3710-4968-A44C-0BF98A52EF0A}" srcOrd="0" destOrd="0" presId="urn:microsoft.com/office/officeart/2005/8/layout/hProcess11"/>
    <dgm:cxn modelId="{1977E5D9-8BC9-4785-B520-B034D56DA759}" srcId="{4767CE8A-D8E3-42ED-872A-264873C8DB9A}" destId="{7996B722-BACA-4902-AB31-270637D2E527}" srcOrd="2" destOrd="0" parTransId="{B0743120-BC41-4FDE-B2AB-025A31CFBDDD}" sibTransId="{F104B201-81AF-4F47-A2D6-C3634FF2523E}"/>
    <dgm:cxn modelId="{E5ED4BDD-1C5F-4ECA-8D83-A051C268AF2E}" type="presParOf" srcId="{03E78CA5-6741-4F8D-838F-B946267A479D}" destId="{72F5B864-10BA-41CE-B4B8-9DF8A9787229}" srcOrd="0" destOrd="0" presId="urn:microsoft.com/office/officeart/2005/8/layout/hProcess11"/>
    <dgm:cxn modelId="{8CCF9CC9-D237-4325-A73A-80E9CA96625F}" type="presParOf" srcId="{03E78CA5-6741-4F8D-838F-B946267A479D}" destId="{97B114BA-0CED-4CE6-840B-166C55943846}" srcOrd="1" destOrd="0" presId="urn:microsoft.com/office/officeart/2005/8/layout/hProcess11"/>
    <dgm:cxn modelId="{B1E8300C-9DB1-4A75-A183-89B3B07CAFEA}" type="presParOf" srcId="{97B114BA-0CED-4CE6-840B-166C55943846}" destId="{D613335B-3B61-4404-A8BD-0089812295EE}" srcOrd="0" destOrd="0" presId="urn:microsoft.com/office/officeart/2005/8/layout/hProcess11"/>
    <dgm:cxn modelId="{CC7AE81F-8F95-4ABD-AC0D-2ED18D46C40F}" type="presParOf" srcId="{D613335B-3B61-4404-A8BD-0089812295EE}" destId="{2481CDF1-D68B-421E-9B50-256448034CAA}" srcOrd="0" destOrd="0" presId="urn:microsoft.com/office/officeart/2005/8/layout/hProcess11"/>
    <dgm:cxn modelId="{DEFC2B15-2949-4EDF-9698-7941E3AEC386}" type="presParOf" srcId="{D613335B-3B61-4404-A8BD-0089812295EE}" destId="{B4BED10E-161D-4E91-94A9-EF237D1CE369}" srcOrd="1" destOrd="0" presId="urn:microsoft.com/office/officeart/2005/8/layout/hProcess11"/>
    <dgm:cxn modelId="{B0C3673E-DDDC-44AA-AD70-D96FD311706B}" type="presParOf" srcId="{D613335B-3B61-4404-A8BD-0089812295EE}" destId="{A423AE89-B3E4-4888-91BC-765710E60312}" srcOrd="2" destOrd="0" presId="urn:microsoft.com/office/officeart/2005/8/layout/hProcess11"/>
    <dgm:cxn modelId="{C39306A7-6486-46AC-8EC1-37C514242C75}" type="presParOf" srcId="{97B114BA-0CED-4CE6-840B-166C55943846}" destId="{49A6360C-36AC-462E-BA47-712A53C117B3}" srcOrd="1" destOrd="0" presId="urn:microsoft.com/office/officeart/2005/8/layout/hProcess11"/>
    <dgm:cxn modelId="{FC8A8D79-6C94-4B2B-A515-A49D1A4ADAB0}" type="presParOf" srcId="{97B114BA-0CED-4CE6-840B-166C55943846}" destId="{59CBD725-9A3E-4F4F-B68A-93B1CCFF1F64}" srcOrd="2" destOrd="0" presId="urn:microsoft.com/office/officeart/2005/8/layout/hProcess11"/>
    <dgm:cxn modelId="{EC386C6E-02DB-4AE7-92F5-1C75FC0768C6}" type="presParOf" srcId="{59CBD725-9A3E-4F4F-B68A-93B1CCFF1F64}" destId="{0F8DD9AE-807E-4A49-8442-E8AB2F22498B}" srcOrd="0" destOrd="0" presId="urn:microsoft.com/office/officeart/2005/8/layout/hProcess11"/>
    <dgm:cxn modelId="{680967C9-36E5-40B6-8422-F7F2F60AAB90}" type="presParOf" srcId="{59CBD725-9A3E-4F4F-B68A-93B1CCFF1F64}" destId="{D98E1F21-490F-483F-83D4-FB3BDA1F88E5}" srcOrd="1" destOrd="0" presId="urn:microsoft.com/office/officeart/2005/8/layout/hProcess11"/>
    <dgm:cxn modelId="{7089CCFC-D407-4D55-B492-B01C9D24DDC7}" type="presParOf" srcId="{59CBD725-9A3E-4F4F-B68A-93B1CCFF1F64}" destId="{006C40FD-DB4F-4199-9694-DD6E447DA315}" srcOrd="2" destOrd="0" presId="urn:microsoft.com/office/officeart/2005/8/layout/hProcess11"/>
    <dgm:cxn modelId="{ECDC6FBC-8C9B-4E82-9DC8-0DC846DB041F}" type="presParOf" srcId="{97B114BA-0CED-4CE6-840B-166C55943846}" destId="{834B5044-9CC0-4C21-AC34-DB5D857A60D8}" srcOrd="3" destOrd="0" presId="urn:microsoft.com/office/officeart/2005/8/layout/hProcess11"/>
    <dgm:cxn modelId="{635F7237-018D-4445-99A8-1E391A0F655D}" type="presParOf" srcId="{97B114BA-0CED-4CE6-840B-166C55943846}" destId="{64725198-F261-4BC6-9AED-58C6A73F6E9B}" srcOrd="4" destOrd="0" presId="urn:microsoft.com/office/officeart/2005/8/layout/hProcess11"/>
    <dgm:cxn modelId="{6837E99E-2075-4BBD-816D-893AE6E4417C}" type="presParOf" srcId="{64725198-F261-4BC6-9AED-58C6A73F6E9B}" destId="{3D72B81E-3710-4968-A44C-0BF98A52EF0A}" srcOrd="0" destOrd="0" presId="urn:microsoft.com/office/officeart/2005/8/layout/hProcess11"/>
    <dgm:cxn modelId="{46BE4FF0-5BBC-40CE-9536-E0FB5D9D8A10}" type="presParOf" srcId="{64725198-F261-4BC6-9AED-58C6A73F6E9B}" destId="{AB8A4A6B-6420-4BF9-9128-5F0EFCD161F3}" srcOrd="1" destOrd="0" presId="urn:microsoft.com/office/officeart/2005/8/layout/hProcess11"/>
    <dgm:cxn modelId="{F8184759-2154-4076-BE02-AA20313D4584}" type="presParOf" srcId="{64725198-F261-4BC6-9AED-58C6A73F6E9B}" destId="{1F693C61-3CB3-4D1F-87B2-DC272DF3C4A9}"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767CE8A-D8E3-42ED-872A-264873C8DB9A}" type="doc">
      <dgm:prSet loTypeId="urn:microsoft.com/office/officeart/2005/8/layout/hProcess11" loCatId="process" qsTypeId="urn:microsoft.com/office/officeart/2005/8/quickstyle/simple1" qsCatId="simple" csTypeId="urn:microsoft.com/office/officeart/2005/8/colors/accent1_1" csCatId="accent1" phldr="1"/>
      <dgm:spPr/>
    </dgm:pt>
    <dgm:pt modelId="{94AAFB85-1BBD-4F48-9D36-E762F230AE88}">
      <dgm:prSet phldrT="[Text]" custT="1"/>
      <dgm:spPr/>
      <dgm:t>
        <a:bodyPr/>
        <a:lstStyle/>
        <a:p>
          <a:r>
            <a:rPr lang="en-CA" sz="1100" dirty="0" smtClean="0">
              <a:latin typeface="Calibri" pitchFamily="34" charset="0"/>
              <a:cs typeface="Calibri" pitchFamily="34" charset="0"/>
            </a:rPr>
            <a:t>July: Application available</a:t>
          </a:r>
          <a:endParaRPr lang="en-CA" sz="1100" dirty="0">
            <a:latin typeface="Calibri" pitchFamily="34" charset="0"/>
            <a:cs typeface="Calibri" pitchFamily="34" charset="0"/>
          </a:endParaRPr>
        </a:p>
      </dgm:t>
    </dgm:pt>
    <dgm:pt modelId="{2AD6B473-C840-42EB-8123-50B97F1914CC}" type="parTrans" cxnId="{20D2DA73-514D-417E-A224-C5708B2722AA}">
      <dgm:prSet/>
      <dgm:spPr/>
      <dgm:t>
        <a:bodyPr/>
        <a:lstStyle/>
        <a:p>
          <a:endParaRPr lang="en-CA"/>
        </a:p>
      </dgm:t>
    </dgm:pt>
    <dgm:pt modelId="{D9B2A2B6-1952-438B-B83B-188F9670EE24}" type="sibTrans" cxnId="{20D2DA73-514D-417E-A224-C5708B2722AA}">
      <dgm:prSet/>
      <dgm:spPr/>
      <dgm:t>
        <a:bodyPr/>
        <a:lstStyle/>
        <a:p>
          <a:endParaRPr lang="en-CA"/>
        </a:p>
      </dgm:t>
    </dgm:pt>
    <dgm:pt modelId="{7996B722-BACA-4902-AB31-270637D2E527}">
      <dgm:prSet phldrT="[Text]" custT="1"/>
      <dgm:spPr/>
      <dgm:t>
        <a:bodyPr/>
        <a:lstStyle/>
        <a:p>
          <a:r>
            <a:rPr lang="en-CA" sz="1100" dirty="0" smtClean="0">
              <a:latin typeface="Calibri" pitchFamily="34" charset="0"/>
              <a:cs typeface="Calibri" pitchFamily="34" charset="0"/>
            </a:rPr>
            <a:t>Spring:   Results announced </a:t>
          </a:r>
          <a:endParaRPr lang="en-CA" sz="1100" dirty="0">
            <a:latin typeface="Calibri" pitchFamily="34" charset="0"/>
            <a:cs typeface="Calibri" pitchFamily="34" charset="0"/>
          </a:endParaRPr>
        </a:p>
      </dgm:t>
    </dgm:pt>
    <dgm:pt modelId="{B0743120-BC41-4FDE-B2AB-025A31CFBDDD}" type="parTrans" cxnId="{1977E5D9-8BC9-4785-B520-B034D56DA759}">
      <dgm:prSet/>
      <dgm:spPr/>
      <dgm:t>
        <a:bodyPr/>
        <a:lstStyle/>
        <a:p>
          <a:endParaRPr lang="en-CA"/>
        </a:p>
      </dgm:t>
    </dgm:pt>
    <dgm:pt modelId="{F104B201-81AF-4F47-A2D6-C3634FF2523E}" type="sibTrans" cxnId="{1977E5D9-8BC9-4785-B520-B034D56DA759}">
      <dgm:prSet/>
      <dgm:spPr/>
      <dgm:t>
        <a:bodyPr/>
        <a:lstStyle/>
        <a:p>
          <a:endParaRPr lang="en-CA"/>
        </a:p>
      </dgm:t>
    </dgm:pt>
    <dgm:pt modelId="{0CCE3DC4-D362-4AD8-BC24-5562BA136B1E}">
      <dgm:prSet phldrT="[Text]" custT="1"/>
      <dgm:spPr/>
      <dgm:t>
        <a:bodyPr/>
        <a:lstStyle/>
        <a:p>
          <a:r>
            <a:rPr lang="en-CA" sz="1100" dirty="0" smtClean="0">
              <a:latin typeface="Calibri" pitchFamily="34" charset="0"/>
              <a:cs typeface="Calibri" pitchFamily="34" charset="0"/>
            </a:rPr>
            <a:t>November 1</a:t>
          </a:r>
          <a:r>
            <a:rPr lang="en-CA" sz="1100" baseline="30000" dirty="0" smtClean="0">
              <a:latin typeface="Calibri" pitchFamily="34" charset="0"/>
              <a:cs typeface="Calibri" pitchFamily="34" charset="0"/>
            </a:rPr>
            <a:t>st</a:t>
          </a:r>
          <a:r>
            <a:rPr lang="en-CA" sz="1100" dirty="0" smtClean="0">
              <a:latin typeface="Calibri" pitchFamily="34" charset="0"/>
              <a:cs typeface="Calibri" pitchFamily="34" charset="0"/>
            </a:rPr>
            <a:t> : Application Deadline</a:t>
          </a:r>
          <a:endParaRPr lang="en-CA" sz="1100" dirty="0">
            <a:latin typeface="Calibri" pitchFamily="34" charset="0"/>
            <a:cs typeface="Calibri" pitchFamily="34" charset="0"/>
          </a:endParaRPr>
        </a:p>
      </dgm:t>
    </dgm:pt>
    <dgm:pt modelId="{EA126F00-8FF5-4D6D-B8A6-52706D7222C1}" type="parTrans" cxnId="{9A31D46F-FB5C-4D13-B274-1F787D0D9C7A}">
      <dgm:prSet/>
      <dgm:spPr/>
      <dgm:t>
        <a:bodyPr/>
        <a:lstStyle/>
        <a:p>
          <a:endParaRPr lang="en-CA"/>
        </a:p>
      </dgm:t>
    </dgm:pt>
    <dgm:pt modelId="{50F21E1F-E2A1-4FC2-AF7A-F567E975FA10}" type="sibTrans" cxnId="{9A31D46F-FB5C-4D13-B274-1F787D0D9C7A}">
      <dgm:prSet/>
      <dgm:spPr/>
      <dgm:t>
        <a:bodyPr/>
        <a:lstStyle/>
        <a:p>
          <a:endParaRPr lang="en-CA"/>
        </a:p>
      </dgm:t>
    </dgm:pt>
    <dgm:pt modelId="{03E78CA5-6741-4F8D-838F-B946267A479D}" type="pres">
      <dgm:prSet presAssocID="{4767CE8A-D8E3-42ED-872A-264873C8DB9A}" presName="Name0" presStyleCnt="0">
        <dgm:presLayoutVars>
          <dgm:dir/>
          <dgm:resizeHandles val="exact"/>
        </dgm:presLayoutVars>
      </dgm:prSet>
      <dgm:spPr/>
    </dgm:pt>
    <dgm:pt modelId="{72F5B864-10BA-41CE-B4B8-9DF8A9787229}" type="pres">
      <dgm:prSet presAssocID="{4767CE8A-D8E3-42ED-872A-264873C8DB9A}" presName="arrow" presStyleLbl="bgShp" presStyleIdx="0" presStyleCnt="1"/>
      <dgm:spPr/>
    </dgm:pt>
    <dgm:pt modelId="{97B114BA-0CED-4CE6-840B-166C55943846}" type="pres">
      <dgm:prSet presAssocID="{4767CE8A-D8E3-42ED-872A-264873C8DB9A}" presName="points" presStyleCnt="0"/>
      <dgm:spPr/>
    </dgm:pt>
    <dgm:pt modelId="{D613335B-3B61-4404-A8BD-0089812295EE}" type="pres">
      <dgm:prSet presAssocID="{94AAFB85-1BBD-4F48-9D36-E762F230AE88}" presName="compositeA" presStyleCnt="0"/>
      <dgm:spPr/>
    </dgm:pt>
    <dgm:pt modelId="{2481CDF1-D68B-421E-9B50-256448034CAA}" type="pres">
      <dgm:prSet presAssocID="{94AAFB85-1BBD-4F48-9D36-E762F230AE88}" presName="textA" presStyleLbl="revTx" presStyleIdx="0" presStyleCnt="3">
        <dgm:presLayoutVars>
          <dgm:bulletEnabled val="1"/>
        </dgm:presLayoutVars>
      </dgm:prSet>
      <dgm:spPr/>
      <dgm:t>
        <a:bodyPr/>
        <a:lstStyle/>
        <a:p>
          <a:endParaRPr lang="en-CA"/>
        </a:p>
      </dgm:t>
    </dgm:pt>
    <dgm:pt modelId="{B4BED10E-161D-4E91-94A9-EF237D1CE369}" type="pres">
      <dgm:prSet presAssocID="{94AAFB85-1BBD-4F48-9D36-E762F230AE88}" presName="circleA" presStyleLbl="node1" presStyleIdx="0" presStyleCnt="3" custLinFactNeighborX="14531" custLinFactNeighborY="-4522"/>
      <dgm:spPr/>
    </dgm:pt>
    <dgm:pt modelId="{A423AE89-B3E4-4888-91BC-765710E60312}" type="pres">
      <dgm:prSet presAssocID="{94AAFB85-1BBD-4F48-9D36-E762F230AE88}" presName="spaceA" presStyleCnt="0"/>
      <dgm:spPr/>
    </dgm:pt>
    <dgm:pt modelId="{49A6360C-36AC-462E-BA47-712A53C117B3}" type="pres">
      <dgm:prSet presAssocID="{D9B2A2B6-1952-438B-B83B-188F9670EE24}" presName="space" presStyleCnt="0"/>
      <dgm:spPr/>
    </dgm:pt>
    <dgm:pt modelId="{59CBD725-9A3E-4F4F-B68A-93B1CCFF1F64}" type="pres">
      <dgm:prSet presAssocID="{0CCE3DC4-D362-4AD8-BC24-5562BA136B1E}" presName="compositeB" presStyleCnt="0"/>
      <dgm:spPr/>
    </dgm:pt>
    <dgm:pt modelId="{0F8DD9AE-807E-4A49-8442-E8AB2F22498B}" type="pres">
      <dgm:prSet presAssocID="{0CCE3DC4-D362-4AD8-BC24-5562BA136B1E}" presName="textB" presStyleLbl="revTx" presStyleIdx="1" presStyleCnt="3">
        <dgm:presLayoutVars>
          <dgm:bulletEnabled val="1"/>
        </dgm:presLayoutVars>
      </dgm:prSet>
      <dgm:spPr/>
      <dgm:t>
        <a:bodyPr/>
        <a:lstStyle/>
        <a:p>
          <a:endParaRPr lang="en-CA"/>
        </a:p>
      </dgm:t>
    </dgm:pt>
    <dgm:pt modelId="{D98E1F21-490F-483F-83D4-FB3BDA1F88E5}" type="pres">
      <dgm:prSet presAssocID="{0CCE3DC4-D362-4AD8-BC24-5562BA136B1E}" presName="circleB" presStyleLbl="node1" presStyleIdx="1" presStyleCnt="3"/>
      <dgm:spPr/>
    </dgm:pt>
    <dgm:pt modelId="{006C40FD-DB4F-4199-9694-DD6E447DA315}" type="pres">
      <dgm:prSet presAssocID="{0CCE3DC4-D362-4AD8-BC24-5562BA136B1E}" presName="spaceB" presStyleCnt="0"/>
      <dgm:spPr/>
    </dgm:pt>
    <dgm:pt modelId="{834B5044-9CC0-4C21-AC34-DB5D857A60D8}" type="pres">
      <dgm:prSet presAssocID="{50F21E1F-E2A1-4FC2-AF7A-F567E975FA10}" presName="space" presStyleCnt="0"/>
      <dgm:spPr/>
    </dgm:pt>
    <dgm:pt modelId="{64725198-F261-4BC6-9AED-58C6A73F6E9B}" type="pres">
      <dgm:prSet presAssocID="{7996B722-BACA-4902-AB31-270637D2E527}" presName="compositeA" presStyleCnt="0"/>
      <dgm:spPr/>
    </dgm:pt>
    <dgm:pt modelId="{3D72B81E-3710-4968-A44C-0BF98A52EF0A}" type="pres">
      <dgm:prSet presAssocID="{7996B722-BACA-4902-AB31-270637D2E527}" presName="textA" presStyleLbl="revTx" presStyleIdx="2" presStyleCnt="3" custScaleY="59690" custLinFactY="47144" custLinFactNeighborX="20545" custLinFactNeighborY="100000">
        <dgm:presLayoutVars>
          <dgm:bulletEnabled val="1"/>
        </dgm:presLayoutVars>
      </dgm:prSet>
      <dgm:spPr/>
      <dgm:t>
        <a:bodyPr/>
        <a:lstStyle/>
        <a:p>
          <a:endParaRPr lang="en-CA"/>
        </a:p>
      </dgm:t>
    </dgm:pt>
    <dgm:pt modelId="{AB8A4A6B-6420-4BF9-9128-5F0EFCD161F3}" type="pres">
      <dgm:prSet presAssocID="{7996B722-BACA-4902-AB31-270637D2E527}" presName="circleA" presStyleLbl="node1" presStyleIdx="2" presStyleCnt="3" custLinFactX="63191" custLinFactNeighborX="100000" custLinFactNeighborY="39570"/>
      <dgm:spPr/>
    </dgm:pt>
    <dgm:pt modelId="{1F693C61-3CB3-4D1F-87B2-DC272DF3C4A9}" type="pres">
      <dgm:prSet presAssocID="{7996B722-BACA-4902-AB31-270637D2E527}" presName="spaceA" presStyleCnt="0"/>
      <dgm:spPr/>
    </dgm:pt>
  </dgm:ptLst>
  <dgm:cxnLst>
    <dgm:cxn modelId="{01D243A5-753B-43DB-B278-006229B0C85F}" type="presOf" srcId="{4767CE8A-D8E3-42ED-872A-264873C8DB9A}" destId="{03E78CA5-6741-4F8D-838F-B946267A479D}" srcOrd="0" destOrd="0" presId="urn:microsoft.com/office/officeart/2005/8/layout/hProcess11"/>
    <dgm:cxn modelId="{20D2DA73-514D-417E-A224-C5708B2722AA}" srcId="{4767CE8A-D8E3-42ED-872A-264873C8DB9A}" destId="{94AAFB85-1BBD-4F48-9D36-E762F230AE88}" srcOrd="0" destOrd="0" parTransId="{2AD6B473-C840-42EB-8123-50B97F1914CC}" sibTransId="{D9B2A2B6-1952-438B-B83B-188F9670EE24}"/>
    <dgm:cxn modelId="{8D84BC4F-4247-4554-BCC0-2EAAD9A11FCC}" type="presOf" srcId="{7996B722-BACA-4902-AB31-270637D2E527}" destId="{3D72B81E-3710-4968-A44C-0BF98A52EF0A}" srcOrd="0" destOrd="0" presId="urn:microsoft.com/office/officeart/2005/8/layout/hProcess11"/>
    <dgm:cxn modelId="{C4C625E1-B532-474D-B599-D5884FBE7C02}" type="presOf" srcId="{94AAFB85-1BBD-4F48-9D36-E762F230AE88}" destId="{2481CDF1-D68B-421E-9B50-256448034CAA}" srcOrd="0" destOrd="0" presId="urn:microsoft.com/office/officeart/2005/8/layout/hProcess11"/>
    <dgm:cxn modelId="{9A31D46F-FB5C-4D13-B274-1F787D0D9C7A}" srcId="{4767CE8A-D8E3-42ED-872A-264873C8DB9A}" destId="{0CCE3DC4-D362-4AD8-BC24-5562BA136B1E}" srcOrd="1" destOrd="0" parTransId="{EA126F00-8FF5-4D6D-B8A6-52706D7222C1}" sibTransId="{50F21E1F-E2A1-4FC2-AF7A-F567E975FA10}"/>
    <dgm:cxn modelId="{1977E5D9-8BC9-4785-B520-B034D56DA759}" srcId="{4767CE8A-D8E3-42ED-872A-264873C8DB9A}" destId="{7996B722-BACA-4902-AB31-270637D2E527}" srcOrd="2" destOrd="0" parTransId="{B0743120-BC41-4FDE-B2AB-025A31CFBDDD}" sibTransId="{F104B201-81AF-4F47-A2D6-C3634FF2523E}"/>
    <dgm:cxn modelId="{277E2A10-E67A-485B-86A8-1702B878C725}" type="presOf" srcId="{0CCE3DC4-D362-4AD8-BC24-5562BA136B1E}" destId="{0F8DD9AE-807E-4A49-8442-E8AB2F22498B}" srcOrd="0" destOrd="0" presId="urn:microsoft.com/office/officeart/2005/8/layout/hProcess11"/>
    <dgm:cxn modelId="{920587B9-736E-4748-8F81-E43A3BBC149A}" type="presParOf" srcId="{03E78CA5-6741-4F8D-838F-B946267A479D}" destId="{72F5B864-10BA-41CE-B4B8-9DF8A9787229}" srcOrd="0" destOrd="0" presId="urn:microsoft.com/office/officeart/2005/8/layout/hProcess11"/>
    <dgm:cxn modelId="{F6A5617E-A8A5-4663-9CBB-E45A88FCD367}" type="presParOf" srcId="{03E78CA5-6741-4F8D-838F-B946267A479D}" destId="{97B114BA-0CED-4CE6-840B-166C55943846}" srcOrd="1" destOrd="0" presId="urn:microsoft.com/office/officeart/2005/8/layout/hProcess11"/>
    <dgm:cxn modelId="{4FD8F1A5-CEA0-4360-8AC4-C76F5E55B35E}" type="presParOf" srcId="{97B114BA-0CED-4CE6-840B-166C55943846}" destId="{D613335B-3B61-4404-A8BD-0089812295EE}" srcOrd="0" destOrd="0" presId="urn:microsoft.com/office/officeart/2005/8/layout/hProcess11"/>
    <dgm:cxn modelId="{46C18156-1A42-4718-A63D-44DC51F91A3A}" type="presParOf" srcId="{D613335B-3B61-4404-A8BD-0089812295EE}" destId="{2481CDF1-D68B-421E-9B50-256448034CAA}" srcOrd="0" destOrd="0" presId="urn:microsoft.com/office/officeart/2005/8/layout/hProcess11"/>
    <dgm:cxn modelId="{701DA47B-2A68-4AFA-8C34-9A8836E4BD6A}" type="presParOf" srcId="{D613335B-3B61-4404-A8BD-0089812295EE}" destId="{B4BED10E-161D-4E91-94A9-EF237D1CE369}" srcOrd="1" destOrd="0" presId="urn:microsoft.com/office/officeart/2005/8/layout/hProcess11"/>
    <dgm:cxn modelId="{E7DE7F86-BEFE-4AC5-9CD3-A0AAE9E366BF}" type="presParOf" srcId="{D613335B-3B61-4404-A8BD-0089812295EE}" destId="{A423AE89-B3E4-4888-91BC-765710E60312}" srcOrd="2" destOrd="0" presId="urn:microsoft.com/office/officeart/2005/8/layout/hProcess11"/>
    <dgm:cxn modelId="{0BE83254-ECBA-4779-AD0B-0CDC6D27DFFF}" type="presParOf" srcId="{97B114BA-0CED-4CE6-840B-166C55943846}" destId="{49A6360C-36AC-462E-BA47-712A53C117B3}" srcOrd="1" destOrd="0" presId="urn:microsoft.com/office/officeart/2005/8/layout/hProcess11"/>
    <dgm:cxn modelId="{C1E4532A-751B-4CC6-B5D7-2C40CBB38EDE}" type="presParOf" srcId="{97B114BA-0CED-4CE6-840B-166C55943846}" destId="{59CBD725-9A3E-4F4F-B68A-93B1CCFF1F64}" srcOrd="2" destOrd="0" presId="urn:microsoft.com/office/officeart/2005/8/layout/hProcess11"/>
    <dgm:cxn modelId="{10E9E1B6-7D8E-4437-881E-22105C4AE1AC}" type="presParOf" srcId="{59CBD725-9A3E-4F4F-B68A-93B1CCFF1F64}" destId="{0F8DD9AE-807E-4A49-8442-E8AB2F22498B}" srcOrd="0" destOrd="0" presId="urn:microsoft.com/office/officeart/2005/8/layout/hProcess11"/>
    <dgm:cxn modelId="{94345EB5-6006-4DDF-AE4E-E1274B61A915}" type="presParOf" srcId="{59CBD725-9A3E-4F4F-B68A-93B1CCFF1F64}" destId="{D98E1F21-490F-483F-83D4-FB3BDA1F88E5}" srcOrd="1" destOrd="0" presId="urn:microsoft.com/office/officeart/2005/8/layout/hProcess11"/>
    <dgm:cxn modelId="{7F223123-8B7B-4DB4-A1A5-7A9BB29CAF6D}" type="presParOf" srcId="{59CBD725-9A3E-4F4F-B68A-93B1CCFF1F64}" destId="{006C40FD-DB4F-4199-9694-DD6E447DA315}" srcOrd="2" destOrd="0" presId="urn:microsoft.com/office/officeart/2005/8/layout/hProcess11"/>
    <dgm:cxn modelId="{6352AA85-ADDE-4A73-A69E-3890E3A6F294}" type="presParOf" srcId="{97B114BA-0CED-4CE6-840B-166C55943846}" destId="{834B5044-9CC0-4C21-AC34-DB5D857A60D8}" srcOrd="3" destOrd="0" presId="urn:microsoft.com/office/officeart/2005/8/layout/hProcess11"/>
    <dgm:cxn modelId="{F0CCAFBB-B7DB-4D4F-B350-6DB0F417498E}" type="presParOf" srcId="{97B114BA-0CED-4CE6-840B-166C55943846}" destId="{64725198-F261-4BC6-9AED-58C6A73F6E9B}" srcOrd="4" destOrd="0" presId="urn:microsoft.com/office/officeart/2005/8/layout/hProcess11"/>
    <dgm:cxn modelId="{1E76E249-AD6C-4AB4-8D3E-F599084C78FB}" type="presParOf" srcId="{64725198-F261-4BC6-9AED-58C6A73F6E9B}" destId="{3D72B81E-3710-4968-A44C-0BF98A52EF0A}" srcOrd="0" destOrd="0" presId="urn:microsoft.com/office/officeart/2005/8/layout/hProcess11"/>
    <dgm:cxn modelId="{9EAC0F91-4CA8-4C8C-97B3-6DE0E94DDD3C}" type="presParOf" srcId="{64725198-F261-4BC6-9AED-58C6A73F6E9B}" destId="{AB8A4A6B-6420-4BF9-9128-5F0EFCD161F3}" srcOrd="1" destOrd="0" presId="urn:microsoft.com/office/officeart/2005/8/layout/hProcess11"/>
    <dgm:cxn modelId="{FA3DE1D5-1AA5-4888-846B-05A6DF272FE9}" type="presParOf" srcId="{64725198-F261-4BC6-9AED-58C6A73F6E9B}" destId="{1F693C61-3CB3-4D1F-87B2-DC272DF3C4A9}" srcOrd="2" destOrd="0" presId="urn:microsoft.com/office/officeart/2005/8/layout/hProcess11"/>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5ACAFFD-88CD-43B5-B450-3E6E6538813A}"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22BD9BEE-C7C9-43FA-9242-1D4C30EC6676}">
      <dgm:prSet phldrT="[Text]" custT="1"/>
      <dgm:spPr/>
      <dgm:t>
        <a:bodyPr/>
        <a:lstStyle/>
        <a:p>
          <a:r>
            <a:rPr lang="en-US" sz="1800" b="1" dirty="0" smtClean="0"/>
            <a:t>Phase I </a:t>
          </a:r>
        </a:p>
        <a:p>
          <a:r>
            <a:rPr lang="en-US" sz="1700" dirty="0" smtClean="0">
              <a:solidFill>
                <a:schemeClr val="tx1"/>
              </a:solidFill>
            </a:rPr>
            <a:t>Partner leverage not required</a:t>
          </a:r>
          <a:endParaRPr lang="en-US" sz="1700" dirty="0">
            <a:solidFill>
              <a:schemeClr val="tx1"/>
            </a:solidFill>
          </a:endParaRPr>
        </a:p>
      </dgm:t>
    </dgm:pt>
    <dgm:pt modelId="{E6F4F493-EDE3-4547-877D-E41CA67E5D2D}" type="parTrans" cxnId="{29105101-A1DA-4C8E-ADBA-7902D32662EB}">
      <dgm:prSet/>
      <dgm:spPr/>
      <dgm:t>
        <a:bodyPr/>
        <a:lstStyle/>
        <a:p>
          <a:endParaRPr lang="en-US"/>
        </a:p>
      </dgm:t>
    </dgm:pt>
    <dgm:pt modelId="{E652CA64-6022-4B6A-8BBC-139E79113361}" type="sibTrans" cxnId="{29105101-A1DA-4C8E-ADBA-7902D32662EB}">
      <dgm:prSet/>
      <dgm:spPr/>
      <dgm:t>
        <a:bodyPr/>
        <a:lstStyle/>
        <a:p>
          <a:endParaRPr lang="en-US"/>
        </a:p>
      </dgm:t>
    </dgm:pt>
    <dgm:pt modelId="{5E65C231-F5EB-4483-A707-EA26E194FEC3}">
      <dgm:prSet phldrT="[Text]" custT="1"/>
      <dgm:spPr/>
      <dgm:t>
        <a:bodyPr/>
        <a:lstStyle/>
        <a:p>
          <a:r>
            <a:rPr lang="en-US" sz="1800" b="1" dirty="0" smtClean="0"/>
            <a:t>Phase 2 </a:t>
          </a:r>
        </a:p>
        <a:p>
          <a:r>
            <a:rPr lang="en-US" sz="1500" dirty="0" smtClean="0">
              <a:solidFill>
                <a:schemeClr val="tx1"/>
              </a:solidFill>
            </a:rPr>
            <a:t>Partner leverage (cash and/or in-kind) required</a:t>
          </a:r>
          <a:endParaRPr lang="en-US" sz="1500" dirty="0">
            <a:solidFill>
              <a:schemeClr val="tx1"/>
            </a:solidFill>
          </a:endParaRPr>
        </a:p>
      </dgm:t>
    </dgm:pt>
    <dgm:pt modelId="{12C7DE92-1F9F-4BB8-8F67-C66E104108E1}" type="parTrans" cxnId="{51D830B1-767A-4C50-BB32-CD36DF02594A}">
      <dgm:prSet/>
      <dgm:spPr/>
      <dgm:t>
        <a:bodyPr/>
        <a:lstStyle/>
        <a:p>
          <a:endParaRPr lang="en-US"/>
        </a:p>
      </dgm:t>
    </dgm:pt>
    <dgm:pt modelId="{28CE3242-68AD-4E4E-B9E4-7D77C11C0E9B}" type="sibTrans" cxnId="{51D830B1-767A-4C50-BB32-CD36DF02594A}">
      <dgm:prSet/>
      <dgm:spPr/>
      <dgm:t>
        <a:bodyPr/>
        <a:lstStyle/>
        <a:p>
          <a:endParaRPr lang="en-US"/>
        </a:p>
      </dgm:t>
    </dgm:pt>
    <dgm:pt modelId="{052CC660-C752-4EB1-91DB-0DD45AC3BE16}" type="pres">
      <dgm:prSet presAssocID="{45ACAFFD-88CD-43B5-B450-3E6E6538813A}" presName="Name0" presStyleCnt="0">
        <dgm:presLayoutVars>
          <dgm:chMax val="7"/>
          <dgm:chPref val="7"/>
          <dgm:dir/>
        </dgm:presLayoutVars>
      </dgm:prSet>
      <dgm:spPr/>
      <dgm:t>
        <a:bodyPr/>
        <a:lstStyle/>
        <a:p>
          <a:endParaRPr lang="en-US"/>
        </a:p>
      </dgm:t>
    </dgm:pt>
    <dgm:pt modelId="{89FAE4F4-F1BA-42F3-862D-F1D66B248809}" type="pres">
      <dgm:prSet presAssocID="{45ACAFFD-88CD-43B5-B450-3E6E6538813A}" presName="dot1" presStyleLbl="alignNode1" presStyleIdx="0" presStyleCnt="10"/>
      <dgm:spPr/>
    </dgm:pt>
    <dgm:pt modelId="{B7AA4F46-5D8D-4030-A750-14792771469C}" type="pres">
      <dgm:prSet presAssocID="{45ACAFFD-88CD-43B5-B450-3E6E6538813A}" presName="dot2" presStyleLbl="alignNode1" presStyleIdx="1" presStyleCnt="10"/>
      <dgm:spPr/>
    </dgm:pt>
    <dgm:pt modelId="{7F6BE85C-876E-4DF9-AF8E-62B375B27C72}" type="pres">
      <dgm:prSet presAssocID="{45ACAFFD-88CD-43B5-B450-3E6E6538813A}" presName="dot3" presStyleLbl="alignNode1" presStyleIdx="2" presStyleCnt="10"/>
      <dgm:spPr/>
    </dgm:pt>
    <dgm:pt modelId="{60B20892-74AA-4EAD-833E-C08152372B39}" type="pres">
      <dgm:prSet presAssocID="{45ACAFFD-88CD-43B5-B450-3E6E6538813A}" presName="dotArrow1" presStyleLbl="alignNode1" presStyleIdx="3" presStyleCnt="10"/>
      <dgm:spPr/>
    </dgm:pt>
    <dgm:pt modelId="{69866319-DFA0-4769-BC9C-AFB07024746F}" type="pres">
      <dgm:prSet presAssocID="{45ACAFFD-88CD-43B5-B450-3E6E6538813A}" presName="dotArrow2" presStyleLbl="alignNode1" presStyleIdx="4" presStyleCnt="10"/>
      <dgm:spPr/>
    </dgm:pt>
    <dgm:pt modelId="{EE41BF16-4ED4-42A7-9B7F-1D96688A69DE}" type="pres">
      <dgm:prSet presAssocID="{45ACAFFD-88CD-43B5-B450-3E6E6538813A}" presName="dotArrow3" presStyleLbl="alignNode1" presStyleIdx="5" presStyleCnt="10"/>
      <dgm:spPr/>
    </dgm:pt>
    <dgm:pt modelId="{B53C4611-40A5-4C3D-B7C7-6FD6BCB6E24F}" type="pres">
      <dgm:prSet presAssocID="{45ACAFFD-88CD-43B5-B450-3E6E6538813A}" presName="dotArrow4" presStyleLbl="alignNode1" presStyleIdx="6" presStyleCnt="10"/>
      <dgm:spPr/>
    </dgm:pt>
    <dgm:pt modelId="{FA255DF7-FBEC-4998-B519-AB2F707834BC}" type="pres">
      <dgm:prSet presAssocID="{45ACAFFD-88CD-43B5-B450-3E6E6538813A}" presName="dotArrow5" presStyleLbl="alignNode1" presStyleIdx="7" presStyleCnt="10"/>
      <dgm:spPr/>
    </dgm:pt>
    <dgm:pt modelId="{01099549-3AE8-443A-9C94-7951F876E5DB}" type="pres">
      <dgm:prSet presAssocID="{45ACAFFD-88CD-43B5-B450-3E6E6538813A}" presName="dotArrow6" presStyleLbl="alignNode1" presStyleIdx="8" presStyleCnt="10"/>
      <dgm:spPr/>
    </dgm:pt>
    <dgm:pt modelId="{89C7AA38-4E9E-4E04-80CB-FDB9AEFB3D05}" type="pres">
      <dgm:prSet presAssocID="{45ACAFFD-88CD-43B5-B450-3E6E6538813A}" presName="dotArrow7" presStyleLbl="alignNode1" presStyleIdx="9" presStyleCnt="10"/>
      <dgm:spPr/>
    </dgm:pt>
    <dgm:pt modelId="{FAD1AB82-3C88-4425-9181-EA08DCE8D2E0}" type="pres">
      <dgm:prSet presAssocID="{22BD9BEE-C7C9-43FA-9242-1D4C30EC6676}" presName="parTx1" presStyleLbl="node1" presStyleIdx="0" presStyleCnt="2"/>
      <dgm:spPr/>
      <dgm:t>
        <a:bodyPr/>
        <a:lstStyle/>
        <a:p>
          <a:endParaRPr lang="en-US"/>
        </a:p>
      </dgm:t>
    </dgm:pt>
    <dgm:pt modelId="{20FAFDE7-8CB1-432C-AADA-0672212114B6}" type="pres">
      <dgm:prSet presAssocID="{E652CA64-6022-4B6A-8BBC-139E79113361}" presName="picture1" presStyleCnt="0"/>
      <dgm:spPr/>
    </dgm:pt>
    <dgm:pt modelId="{72029E64-892B-4378-A707-58FF89FD860D}" type="pres">
      <dgm:prSet presAssocID="{E652CA64-6022-4B6A-8BBC-139E79113361}" presName="imageRepeatNode" presStyleLbl="fgImgPlace1" presStyleIdx="0" presStyleCnt="2"/>
      <dgm:spPr/>
      <dgm:t>
        <a:bodyPr/>
        <a:lstStyle/>
        <a:p>
          <a:endParaRPr lang="en-US"/>
        </a:p>
      </dgm:t>
    </dgm:pt>
    <dgm:pt modelId="{B41996FA-C284-461B-9127-F1D242CCEC4F}" type="pres">
      <dgm:prSet presAssocID="{5E65C231-F5EB-4483-A707-EA26E194FEC3}" presName="parTx2" presStyleLbl="node1" presStyleIdx="1" presStyleCnt="2"/>
      <dgm:spPr/>
      <dgm:t>
        <a:bodyPr/>
        <a:lstStyle/>
        <a:p>
          <a:endParaRPr lang="en-US"/>
        </a:p>
      </dgm:t>
    </dgm:pt>
    <dgm:pt modelId="{7E10B62F-1938-4681-BA73-C4BC9DCC3011}" type="pres">
      <dgm:prSet presAssocID="{28CE3242-68AD-4E4E-B9E4-7D77C11C0E9B}" presName="picture2" presStyleCnt="0"/>
      <dgm:spPr/>
    </dgm:pt>
    <dgm:pt modelId="{0551DB10-CC95-4A72-B680-8362A9BEDA30}" type="pres">
      <dgm:prSet presAssocID="{28CE3242-68AD-4E4E-B9E4-7D77C11C0E9B}" presName="imageRepeatNode" presStyleLbl="fgImgPlace1" presStyleIdx="1" presStyleCnt="2"/>
      <dgm:spPr/>
      <dgm:t>
        <a:bodyPr/>
        <a:lstStyle/>
        <a:p>
          <a:endParaRPr lang="en-US"/>
        </a:p>
      </dgm:t>
    </dgm:pt>
  </dgm:ptLst>
  <dgm:cxnLst>
    <dgm:cxn modelId="{29105101-A1DA-4C8E-ADBA-7902D32662EB}" srcId="{45ACAFFD-88CD-43B5-B450-3E6E6538813A}" destId="{22BD9BEE-C7C9-43FA-9242-1D4C30EC6676}" srcOrd="0" destOrd="0" parTransId="{E6F4F493-EDE3-4547-877D-E41CA67E5D2D}" sibTransId="{E652CA64-6022-4B6A-8BBC-139E79113361}"/>
    <dgm:cxn modelId="{D5DE211B-67C3-4EC7-B06B-F6074B058AB8}" type="presOf" srcId="{22BD9BEE-C7C9-43FA-9242-1D4C30EC6676}" destId="{FAD1AB82-3C88-4425-9181-EA08DCE8D2E0}" srcOrd="0" destOrd="0" presId="urn:microsoft.com/office/officeart/2008/layout/AscendingPictureAccentProcess"/>
    <dgm:cxn modelId="{FC541304-0BCA-4BFF-8E7C-20400DC05112}" type="presOf" srcId="{5E65C231-F5EB-4483-A707-EA26E194FEC3}" destId="{B41996FA-C284-461B-9127-F1D242CCEC4F}" srcOrd="0" destOrd="0" presId="urn:microsoft.com/office/officeart/2008/layout/AscendingPictureAccentProcess"/>
    <dgm:cxn modelId="{BEA4F5A9-EE54-4D9F-B3B2-CB5735E99021}" type="presOf" srcId="{28CE3242-68AD-4E4E-B9E4-7D77C11C0E9B}" destId="{0551DB10-CC95-4A72-B680-8362A9BEDA30}" srcOrd="0" destOrd="0" presId="urn:microsoft.com/office/officeart/2008/layout/AscendingPictureAccentProcess"/>
    <dgm:cxn modelId="{B71728B7-66E9-4C9B-A577-C401C2854830}" type="presOf" srcId="{E652CA64-6022-4B6A-8BBC-139E79113361}" destId="{72029E64-892B-4378-A707-58FF89FD860D}" srcOrd="0" destOrd="0" presId="urn:microsoft.com/office/officeart/2008/layout/AscendingPictureAccentProcess"/>
    <dgm:cxn modelId="{9969EAE4-37AF-4D11-9E76-18365887953E}" type="presOf" srcId="{45ACAFFD-88CD-43B5-B450-3E6E6538813A}" destId="{052CC660-C752-4EB1-91DB-0DD45AC3BE16}" srcOrd="0" destOrd="0" presId="urn:microsoft.com/office/officeart/2008/layout/AscendingPictureAccentProcess"/>
    <dgm:cxn modelId="{51D830B1-767A-4C50-BB32-CD36DF02594A}" srcId="{45ACAFFD-88CD-43B5-B450-3E6E6538813A}" destId="{5E65C231-F5EB-4483-A707-EA26E194FEC3}" srcOrd="1" destOrd="0" parTransId="{12C7DE92-1F9F-4BB8-8F67-C66E104108E1}" sibTransId="{28CE3242-68AD-4E4E-B9E4-7D77C11C0E9B}"/>
    <dgm:cxn modelId="{75C631D7-7DC6-40A5-85C5-8A54B972FB09}" type="presParOf" srcId="{052CC660-C752-4EB1-91DB-0DD45AC3BE16}" destId="{89FAE4F4-F1BA-42F3-862D-F1D66B248809}" srcOrd="0" destOrd="0" presId="urn:microsoft.com/office/officeart/2008/layout/AscendingPictureAccentProcess"/>
    <dgm:cxn modelId="{026FEEB9-6484-44C0-99DF-0076241F7D5A}" type="presParOf" srcId="{052CC660-C752-4EB1-91DB-0DD45AC3BE16}" destId="{B7AA4F46-5D8D-4030-A750-14792771469C}" srcOrd="1" destOrd="0" presId="urn:microsoft.com/office/officeart/2008/layout/AscendingPictureAccentProcess"/>
    <dgm:cxn modelId="{322D2DDF-F823-40AF-9659-526263C00654}" type="presParOf" srcId="{052CC660-C752-4EB1-91DB-0DD45AC3BE16}" destId="{7F6BE85C-876E-4DF9-AF8E-62B375B27C72}" srcOrd="2" destOrd="0" presId="urn:microsoft.com/office/officeart/2008/layout/AscendingPictureAccentProcess"/>
    <dgm:cxn modelId="{AB4A207F-88E8-45DB-9859-820D6DE8021D}" type="presParOf" srcId="{052CC660-C752-4EB1-91DB-0DD45AC3BE16}" destId="{60B20892-74AA-4EAD-833E-C08152372B39}" srcOrd="3" destOrd="0" presId="urn:microsoft.com/office/officeart/2008/layout/AscendingPictureAccentProcess"/>
    <dgm:cxn modelId="{D2E7B5FF-481C-4FD5-9D11-23B44A6833EF}" type="presParOf" srcId="{052CC660-C752-4EB1-91DB-0DD45AC3BE16}" destId="{69866319-DFA0-4769-BC9C-AFB07024746F}" srcOrd="4" destOrd="0" presId="urn:microsoft.com/office/officeart/2008/layout/AscendingPictureAccentProcess"/>
    <dgm:cxn modelId="{738B1726-C4BA-4123-81A2-6325114271EF}" type="presParOf" srcId="{052CC660-C752-4EB1-91DB-0DD45AC3BE16}" destId="{EE41BF16-4ED4-42A7-9B7F-1D96688A69DE}" srcOrd="5" destOrd="0" presId="urn:microsoft.com/office/officeart/2008/layout/AscendingPictureAccentProcess"/>
    <dgm:cxn modelId="{C553BA8F-8CD6-4D6C-A8FC-01F0E3473688}" type="presParOf" srcId="{052CC660-C752-4EB1-91DB-0DD45AC3BE16}" destId="{B53C4611-40A5-4C3D-B7C7-6FD6BCB6E24F}" srcOrd="6" destOrd="0" presId="urn:microsoft.com/office/officeart/2008/layout/AscendingPictureAccentProcess"/>
    <dgm:cxn modelId="{A583E0A0-7A42-4FC6-99FC-A6CD443C473F}" type="presParOf" srcId="{052CC660-C752-4EB1-91DB-0DD45AC3BE16}" destId="{FA255DF7-FBEC-4998-B519-AB2F707834BC}" srcOrd="7" destOrd="0" presId="urn:microsoft.com/office/officeart/2008/layout/AscendingPictureAccentProcess"/>
    <dgm:cxn modelId="{E57FC9A1-DAA4-4680-9B3C-6D6673AB1C53}" type="presParOf" srcId="{052CC660-C752-4EB1-91DB-0DD45AC3BE16}" destId="{01099549-3AE8-443A-9C94-7951F876E5DB}" srcOrd="8" destOrd="0" presId="urn:microsoft.com/office/officeart/2008/layout/AscendingPictureAccentProcess"/>
    <dgm:cxn modelId="{521835C9-E4DD-419A-B888-BF04C32E536C}" type="presParOf" srcId="{052CC660-C752-4EB1-91DB-0DD45AC3BE16}" destId="{89C7AA38-4E9E-4E04-80CB-FDB9AEFB3D05}" srcOrd="9" destOrd="0" presId="urn:microsoft.com/office/officeart/2008/layout/AscendingPictureAccentProcess"/>
    <dgm:cxn modelId="{CFC3191E-94E5-4793-9305-4A7BA9A2FEA8}" type="presParOf" srcId="{052CC660-C752-4EB1-91DB-0DD45AC3BE16}" destId="{FAD1AB82-3C88-4425-9181-EA08DCE8D2E0}" srcOrd="10" destOrd="0" presId="urn:microsoft.com/office/officeart/2008/layout/AscendingPictureAccentProcess"/>
    <dgm:cxn modelId="{D9E9467F-24F0-48E9-8D52-9A183E63EFE0}" type="presParOf" srcId="{052CC660-C752-4EB1-91DB-0DD45AC3BE16}" destId="{20FAFDE7-8CB1-432C-AADA-0672212114B6}" srcOrd="11" destOrd="0" presId="urn:microsoft.com/office/officeart/2008/layout/AscendingPictureAccentProcess"/>
    <dgm:cxn modelId="{F575E5B7-ECD2-4F37-8BAD-A9987A106B99}" type="presParOf" srcId="{20FAFDE7-8CB1-432C-AADA-0672212114B6}" destId="{72029E64-892B-4378-A707-58FF89FD860D}" srcOrd="0" destOrd="0" presId="urn:microsoft.com/office/officeart/2008/layout/AscendingPictureAccentProcess"/>
    <dgm:cxn modelId="{0753E6BA-3A6A-4DFA-8E60-66204EE143E6}" type="presParOf" srcId="{052CC660-C752-4EB1-91DB-0DD45AC3BE16}" destId="{B41996FA-C284-461B-9127-F1D242CCEC4F}" srcOrd="12" destOrd="0" presId="urn:microsoft.com/office/officeart/2008/layout/AscendingPictureAccentProcess"/>
    <dgm:cxn modelId="{D6E8CE25-6281-4CAA-81D3-9C9639E2B649}" type="presParOf" srcId="{052CC660-C752-4EB1-91DB-0DD45AC3BE16}" destId="{7E10B62F-1938-4681-BA73-C4BC9DCC3011}" srcOrd="13" destOrd="0" presId="urn:microsoft.com/office/officeart/2008/layout/AscendingPictureAccentProcess"/>
    <dgm:cxn modelId="{529E1A48-EA6A-4F35-9B47-F994B0B74505}" type="presParOf" srcId="{7E10B62F-1938-4681-BA73-C4BC9DCC3011}" destId="{0551DB10-CC95-4A72-B680-8362A9BEDA30}"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5B864-10BA-41CE-B4B8-9DF8A9787229}">
      <dsp:nvSpPr>
        <dsp:cNvPr id="0" name=""/>
        <dsp:cNvSpPr/>
      </dsp:nvSpPr>
      <dsp:spPr>
        <a:xfrm>
          <a:off x="0" y="478154"/>
          <a:ext cx="4810236" cy="637539"/>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1CDF1-D68B-421E-9B50-256448034CAA}">
      <dsp:nvSpPr>
        <dsp:cNvPr id="0" name=""/>
        <dsp:cNvSpPr/>
      </dsp:nvSpPr>
      <dsp:spPr>
        <a:xfrm>
          <a:off x="2113" y="0"/>
          <a:ext cx="1395156" cy="63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CA" sz="1100" kern="1200" dirty="0" smtClean="0">
              <a:latin typeface="Calibri" pitchFamily="34" charset="0"/>
              <a:cs typeface="Calibri" pitchFamily="34" charset="0"/>
            </a:rPr>
            <a:t>August: Application available</a:t>
          </a:r>
          <a:endParaRPr lang="en-CA" sz="1100" kern="1200" dirty="0">
            <a:latin typeface="Calibri" pitchFamily="34" charset="0"/>
            <a:cs typeface="Calibri" pitchFamily="34" charset="0"/>
          </a:endParaRPr>
        </a:p>
      </dsp:txBody>
      <dsp:txXfrm>
        <a:off x="2113" y="0"/>
        <a:ext cx="1395156" cy="637539"/>
      </dsp:txXfrm>
    </dsp:sp>
    <dsp:sp modelId="{B4BED10E-161D-4E91-94A9-EF237D1CE369}">
      <dsp:nvSpPr>
        <dsp:cNvPr id="0" name=""/>
        <dsp:cNvSpPr/>
      </dsp:nvSpPr>
      <dsp:spPr>
        <a:xfrm>
          <a:off x="643159" y="710024"/>
          <a:ext cx="159384" cy="15938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DD9AE-807E-4A49-8442-E8AB2F22498B}">
      <dsp:nvSpPr>
        <dsp:cNvPr id="0" name=""/>
        <dsp:cNvSpPr/>
      </dsp:nvSpPr>
      <dsp:spPr>
        <a:xfrm>
          <a:off x="1467028" y="956308"/>
          <a:ext cx="1395156" cy="63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CA" sz="1100" kern="1200" dirty="0" smtClean="0">
              <a:latin typeface="Calibri" pitchFamily="34" charset="0"/>
              <a:cs typeface="Calibri" pitchFamily="34" charset="0"/>
            </a:rPr>
            <a:t>November 30</a:t>
          </a:r>
          <a:r>
            <a:rPr lang="en-CA" sz="1100" kern="1200" baseline="30000" dirty="0" smtClean="0">
              <a:latin typeface="Calibri" pitchFamily="34" charset="0"/>
              <a:cs typeface="Calibri" pitchFamily="34" charset="0"/>
            </a:rPr>
            <a:t>th</a:t>
          </a:r>
          <a:r>
            <a:rPr lang="en-CA" sz="1100" kern="1200" dirty="0" smtClean="0">
              <a:latin typeface="Calibri" pitchFamily="34" charset="0"/>
              <a:cs typeface="Calibri" pitchFamily="34" charset="0"/>
            </a:rPr>
            <a:t>: Application Deadline</a:t>
          </a:r>
          <a:endParaRPr lang="en-CA" sz="1100" kern="1200" dirty="0">
            <a:latin typeface="Calibri" pitchFamily="34" charset="0"/>
            <a:cs typeface="Calibri" pitchFamily="34" charset="0"/>
          </a:endParaRPr>
        </a:p>
      </dsp:txBody>
      <dsp:txXfrm>
        <a:off x="1467028" y="956308"/>
        <a:ext cx="1395156" cy="637539"/>
      </dsp:txXfrm>
    </dsp:sp>
    <dsp:sp modelId="{D98E1F21-490F-483F-83D4-FB3BDA1F88E5}">
      <dsp:nvSpPr>
        <dsp:cNvPr id="0" name=""/>
        <dsp:cNvSpPr/>
      </dsp:nvSpPr>
      <dsp:spPr>
        <a:xfrm>
          <a:off x="2084913" y="717231"/>
          <a:ext cx="159384" cy="15938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2B81E-3710-4968-A44C-0BF98A52EF0A}">
      <dsp:nvSpPr>
        <dsp:cNvPr id="0" name=""/>
        <dsp:cNvSpPr/>
      </dsp:nvSpPr>
      <dsp:spPr>
        <a:xfrm>
          <a:off x="3223474" y="1016329"/>
          <a:ext cx="1395156" cy="380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CA" sz="1100" kern="1200" dirty="0" smtClean="0">
              <a:latin typeface="Calibri" pitchFamily="34" charset="0"/>
              <a:cs typeface="Calibri" pitchFamily="34" charset="0"/>
            </a:rPr>
            <a:t>March:   Results announced </a:t>
          </a:r>
          <a:endParaRPr lang="en-CA" sz="1100" kern="1200" dirty="0">
            <a:latin typeface="Calibri" pitchFamily="34" charset="0"/>
            <a:cs typeface="Calibri" pitchFamily="34" charset="0"/>
          </a:endParaRPr>
        </a:p>
      </dsp:txBody>
      <dsp:txXfrm>
        <a:off x="3223474" y="1016329"/>
        <a:ext cx="1395156" cy="380547"/>
      </dsp:txXfrm>
    </dsp:sp>
    <dsp:sp modelId="{AB8A4A6B-6420-4BF9-9128-5F0EFCD161F3}">
      <dsp:nvSpPr>
        <dsp:cNvPr id="0" name=""/>
        <dsp:cNvSpPr/>
      </dsp:nvSpPr>
      <dsp:spPr>
        <a:xfrm>
          <a:off x="3809929" y="716052"/>
          <a:ext cx="159384" cy="15938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5B864-10BA-41CE-B4B8-9DF8A9787229}">
      <dsp:nvSpPr>
        <dsp:cNvPr id="0" name=""/>
        <dsp:cNvSpPr/>
      </dsp:nvSpPr>
      <dsp:spPr>
        <a:xfrm>
          <a:off x="0" y="480349"/>
          <a:ext cx="4776192" cy="640466"/>
        </a:xfrm>
        <a:prstGeom prst="notchedRightArrow">
          <a:avLst/>
        </a:prstGeom>
        <a:solidFill>
          <a:srgbClr val="99FF99"/>
        </a:solidFill>
        <a:ln>
          <a:noFill/>
        </a:ln>
        <a:effectLst/>
      </dsp:spPr>
      <dsp:style>
        <a:lnRef idx="0">
          <a:scrgbClr r="0" g="0" b="0"/>
        </a:lnRef>
        <a:fillRef idx="1">
          <a:scrgbClr r="0" g="0" b="0"/>
        </a:fillRef>
        <a:effectRef idx="0">
          <a:scrgbClr r="0" g="0" b="0"/>
        </a:effectRef>
        <a:fontRef idx="minor"/>
      </dsp:style>
    </dsp:sp>
    <dsp:sp modelId="{2481CDF1-D68B-421E-9B50-256448034CAA}">
      <dsp:nvSpPr>
        <dsp:cNvPr id="0" name=""/>
        <dsp:cNvSpPr/>
      </dsp:nvSpPr>
      <dsp:spPr>
        <a:xfrm>
          <a:off x="2098" y="0"/>
          <a:ext cx="1385282" cy="64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CA" sz="1100" kern="1200" dirty="0" smtClean="0">
              <a:latin typeface="Calibri" pitchFamily="34" charset="0"/>
              <a:cs typeface="Calibri" pitchFamily="34" charset="0"/>
            </a:rPr>
            <a:t>September: Application available</a:t>
          </a:r>
          <a:endParaRPr lang="en-CA" sz="1100" kern="1200" dirty="0">
            <a:latin typeface="Calibri" pitchFamily="34" charset="0"/>
            <a:cs typeface="Calibri" pitchFamily="34" charset="0"/>
          </a:endParaRPr>
        </a:p>
      </dsp:txBody>
      <dsp:txXfrm>
        <a:off x="2098" y="0"/>
        <a:ext cx="1385282" cy="640466"/>
      </dsp:txXfrm>
    </dsp:sp>
    <dsp:sp modelId="{B4BED10E-161D-4E91-94A9-EF237D1CE369}">
      <dsp:nvSpPr>
        <dsp:cNvPr id="0" name=""/>
        <dsp:cNvSpPr/>
      </dsp:nvSpPr>
      <dsp:spPr>
        <a:xfrm>
          <a:off x="637948" y="713283"/>
          <a:ext cx="160116" cy="160116"/>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sp>
    <dsp:sp modelId="{0F8DD9AE-807E-4A49-8442-E8AB2F22498B}">
      <dsp:nvSpPr>
        <dsp:cNvPr id="0" name=""/>
        <dsp:cNvSpPr/>
      </dsp:nvSpPr>
      <dsp:spPr>
        <a:xfrm>
          <a:off x="1456645" y="960699"/>
          <a:ext cx="1385282" cy="64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CA" sz="1100" kern="1200" dirty="0" smtClean="0">
              <a:latin typeface="Calibri" pitchFamily="34" charset="0"/>
              <a:cs typeface="Calibri" pitchFamily="34" charset="0"/>
            </a:rPr>
            <a:t>February 15</a:t>
          </a:r>
          <a:r>
            <a:rPr lang="en-CA" sz="1100" kern="1200" baseline="30000" dirty="0" smtClean="0">
              <a:latin typeface="Calibri" pitchFamily="34" charset="0"/>
              <a:cs typeface="Calibri" pitchFamily="34" charset="0"/>
            </a:rPr>
            <a:t>th</a:t>
          </a:r>
          <a:r>
            <a:rPr lang="en-CA" sz="1100" kern="1200" dirty="0" smtClean="0">
              <a:latin typeface="Calibri" pitchFamily="34" charset="0"/>
              <a:cs typeface="Calibri" pitchFamily="34" charset="0"/>
            </a:rPr>
            <a:t>: Application Deadline</a:t>
          </a:r>
          <a:endParaRPr lang="en-CA" sz="1100" kern="1200" dirty="0">
            <a:latin typeface="Calibri" pitchFamily="34" charset="0"/>
            <a:cs typeface="Calibri" pitchFamily="34" charset="0"/>
          </a:endParaRPr>
        </a:p>
      </dsp:txBody>
      <dsp:txXfrm>
        <a:off x="1456645" y="960699"/>
        <a:ext cx="1385282" cy="640466"/>
      </dsp:txXfrm>
    </dsp:sp>
    <dsp:sp modelId="{D98E1F21-490F-483F-83D4-FB3BDA1F88E5}">
      <dsp:nvSpPr>
        <dsp:cNvPr id="0" name=""/>
        <dsp:cNvSpPr/>
      </dsp:nvSpPr>
      <dsp:spPr>
        <a:xfrm>
          <a:off x="2069228" y="720524"/>
          <a:ext cx="160116" cy="160116"/>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sp>
    <dsp:sp modelId="{3D72B81E-3710-4968-A44C-0BF98A52EF0A}">
      <dsp:nvSpPr>
        <dsp:cNvPr id="0" name=""/>
        <dsp:cNvSpPr/>
      </dsp:nvSpPr>
      <dsp:spPr>
        <a:xfrm>
          <a:off x="3195797" y="1006950"/>
          <a:ext cx="1385282" cy="38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CA" sz="1100" kern="1200" dirty="0" smtClean="0">
              <a:latin typeface="Calibri" pitchFamily="34" charset="0"/>
              <a:cs typeface="Calibri" pitchFamily="34" charset="0"/>
            </a:rPr>
            <a:t>Spring:   Results announced </a:t>
          </a:r>
          <a:endParaRPr lang="en-CA" sz="1100" kern="1200" dirty="0">
            <a:latin typeface="Calibri" pitchFamily="34" charset="0"/>
            <a:cs typeface="Calibri" pitchFamily="34" charset="0"/>
          </a:endParaRPr>
        </a:p>
      </dsp:txBody>
      <dsp:txXfrm>
        <a:off x="3195797" y="1006950"/>
        <a:ext cx="1385282" cy="382294"/>
      </dsp:txXfrm>
    </dsp:sp>
    <dsp:sp modelId="{AB8A4A6B-6420-4BF9-9128-5F0EFCD161F3}">
      <dsp:nvSpPr>
        <dsp:cNvPr id="0" name=""/>
        <dsp:cNvSpPr/>
      </dsp:nvSpPr>
      <dsp:spPr>
        <a:xfrm>
          <a:off x="3785070" y="719339"/>
          <a:ext cx="160116" cy="160116"/>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5B864-10BA-41CE-B4B8-9DF8A9787229}">
      <dsp:nvSpPr>
        <dsp:cNvPr id="0" name=""/>
        <dsp:cNvSpPr/>
      </dsp:nvSpPr>
      <dsp:spPr>
        <a:xfrm>
          <a:off x="0" y="480349"/>
          <a:ext cx="4776192" cy="640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1CDF1-D68B-421E-9B50-256448034CAA}">
      <dsp:nvSpPr>
        <dsp:cNvPr id="0" name=""/>
        <dsp:cNvSpPr/>
      </dsp:nvSpPr>
      <dsp:spPr>
        <a:xfrm>
          <a:off x="2098" y="0"/>
          <a:ext cx="1385282" cy="64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CA" sz="1100" kern="1200" dirty="0" smtClean="0">
              <a:latin typeface="Calibri" pitchFamily="34" charset="0"/>
              <a:cs typeface="Calibri" pitchFamily="34" charset="0"/>
            </a:rPr>
            <a:t>July: Application available</a:t>
          </a:r>
          <a:endParaRPr lang="en-CA" sz="1100" kern="1200" dirty="0">
            <a:latin typeface="Calibri" pitchFamily="34" charset="0"/>
            <a:cs typeface="Calibri" pitchFamily="34" charset="0"/>
          </a:endParaRPr>
        </a:p>
      </dsp:txBody>
      <dsp:txXfrm>
        <a:off x="2098" y="0"/>
        <a:ext cx="1385282" cy="640466"/>
      </dsp:txXfrm>
    </dsp:sp>
    <dsp:sp modelId="{B4BED10E-161D-4E91-94A9-EF237D1CE369}">
      <dsp:nvSpPr>
        <dsp:cNvPr id="0" name=""/>
        <dsp:cNvSpPr/>
      </dsp:nvSpPr>
      <dsp:spPr>
        <a:xfrm>
          <a:off x="637948" y="713283"/>
          <a:ext cx="160116" cy="16011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DD9AE-807E-4A49-8442-E8AB2F22498B}">
      <dsp:nvSpPr>
        <dsp:cNvPr id="0" name=""/>
        <dsp:cNvSpPr/>
      </dsp:nvSpPr>
      <dsp:spPr>
        <a:xfrm>
          <a:off x="1456645" y="960699"/>
          <a:ext cx="1385282" cy="64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CA" sz="1100" kern="1200" dirty="0" smtClean="0">
              <a:latin typeface="Calibri" pitchFamily="34" charset="0"/>
              <a:cs typeface="Calibri" pitchFamily="34" charset="0"/>
            </a:rPr>
            <a:t>November 1</a:t>
          </a:r>
          <a:r>
            <a:rPr lang="en-CA" sz="1100" kern="1200" baseline="30000" dirty="0" smtClean="0">
              <a:latin typeface="Calibri" pitchFamily="34" charset="0"/>
              <a:cs typeface="Calibri" pitchFamily="34" charset="0"/>
            </a:rPr>
            <a:t>st</a:t>
          </a:r>
          <a:r>
            <a:rPr lang="en-CA" sz="1100" kern="1200" dirty="0" smtClean="0">
              <a:latin typeface="Calibri" pitchFamily="34" charset="0"/>
              <a:cs typeface="Calibri" pitchFamily="34" charset="0"/>
            </a:rPr>
            <a:t> : Application Deadline</a:t>
          </a:r>
          <a:endParaRPr lang="en-CA" sz="1100" kern="1200" dirty="0">
            <a:latin typeface="Calibri" pitchFamily="34" charset="0"/>
            <a:cs typeface="Calibri" pitchFamily="34" charset="0"/>
          </a:endParaRPr>
        </a:p>
      </dsp:txBody>
      <dsp:txXfrm>
        <a:off x="1456645" y="960699"/>
        <a:ext cx="1385282" cy="640466"/>
      </dsp:txXfrm>
    </dsp:sp>
    <dsp:sp modelId="{D98E1F21-490F-483F-83D4-FB3BDA1F88E5}">
      <dsp:nvSpPr>
        <dsp:cNvPr id="0" name=""/>
        <dsp:cNvSpPr/>
      </dsp:nvSpPr>
      <dsp:spPr>
        <a:xfrm>
          <a:off x="2069228" y="720524"/>
          <a:ext cx="160116" cy="16011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2B81E-3710-4968-A44C-0BF98A52EF0A}">
      <dsp:nvSpPr>
        <dsp:cNvPr id="0" name=""/>
        <dsp:cNvSpPr/>
      </dsp:nvSpPr>
      <dsp:spPr>
        <a:xfrm>
          <a:off x="3195797" y="1006950"/>
          <a:ext cx="1385282" cy="38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CA" sz="1100" kern="1200" dirty="0" smtClean="0">
              <a:latin typeface="Calibri" pitchFamily="34" charset="0"/>
              <a:cs typeface="Calibri" pitchFamily="34" charset="0"/>
            </a:rPr>
            <a:t>Spring:   Results announced </a:t>
          </a:r>
          <a:endParaRPr lang="en-CA" sz="1100" kern="1200" dirty="0">
            <a:latin typeface="Calibri" pitchFamily="34" charset="0"/>
            <a:cs typeface="Calibri" pitchFamily="34" charset="0"/>
          </a:endParaRPr>
        </a:p>
      </dsp:txBody>
      <dsp:txXfrm>
        <a:off x="3195797" y="1006950"/>
        <a:ext cx="1385282" cy="382294"/>
      </dsp:txXfrm>
    </dsp:sp>
    <dsp:sp modelId="{AB8A4A6B-6420-4BF9-9128-5F0EFCD161F3}">
      <dsp:nvSpPr>
        <dsp:cNvPr id="0" name=""/>
        <dsp:cNvSpPr/>
      </dsp:nvSpPr>
      <dsp:spPr>
        <a:xfrm>
          <a:off x="3785070" y="719339"/>
          <a:ext cx="160116" cy="16011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AE4F4-F1BA-42F3-862D-F1D66B248809}">
      <dsp:nvSpPr>
        <dsp:cNvPr id="0" name=""/>
        <dsp:cNvSpPr/>
      </dsp:nvSpPr>
      <dsp:spPr>
        <a:xfrm>
          <a:off x="2886868" y="2528214"/>
          <a:ext cx="148604" cy="1486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A4F46-5D8D-4030-A750-14792771469C}">
      <dsp:nvSpPr>
        <dsp:cNvPr id="0" name=""/>
        <dsp:cNvSpPr/>
      </dsp:nvSpPr>
      <dsp:spPr>
        <a:xfrm>
          <a:off x="2756690" y="2736830"/>
          <a:ext cx="148604" cy="1486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6BE85C-876E-4DF9-AF8E-62B375B27C72}">
      <dsp:nvSpPr>
        <dsp:cNvPr id="0" name=""/>
        <dsp:cNvSpPr/>
      </dsp:nvSpPr>
      <dsp:spPr>
        <a:xfrm>
          <a:off x="2601547" y="2917447"/>
          <a:ext cx="148604" cy="1486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20892-74AA-4EAD-833E-C08152372B39}">
      <dsp:nvSpPr>
        <dsp:cNvPr id="0" name=""/>
        <dsp:cNvSpPr/>
      </dsp:nvSpPr>
      <dsp:spPr>
        <a:xfrm>
          <a:off x="2787005" y="428642"/>
          <a:ext cx="148604" cy="1486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66319-DFA0-4769-BC9C-AFB07024746F}">
      <dsp:nvSpPr>
        <dsp:cNvPr id="0" name=""/>
        <dsp:cNvSpPr/>
      </dsp:nvSpPr>
      <dsp:spPr>
        <a:xfrm>
          <a:off x="2985541" y="310334"/>
          <a:ext cx="148604" cy="1486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1BF16-4ED4-42A7-9B7F-1D96688A69DE}">
      <dsp:nvSpPr>
        <dsp:cNvPr id="0" name=""/>
        <dsp:cNvSpPr/>
      </dsp:nvSpPr>
      <dsp:spPr>
        <a:xfrm>
          <a:off x="3183482" y="192027"/>
          <a:ext cx="148604" cy="1486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C4611-40A5-4C3D-B7C7-6FD6BCB6E24F}">
      <dsp:nvSpPr>
        <dsp:cNvPr id="0" name=""/>
        <dsp:cNvSpPr/>
      </dsp:nvSpPr>
      <dsp:spPr>
        <a:xfrm>
          <a:off x="3381424" y="310334"/>
          <a:ext cx="148604" cy="1486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55DF7-FBEC-4998-B519-AB2F707834BC}">
      <dsp:nvSpPr>
        <dsp:cNvPr id="0" name=""/>
        <dsp:cNvSpPr/>
      </dsp:nvSpPr>
      <dsp:spPr>
        <a:xfrm>
          <a:off x="3579960" y="428642"/>
          <a:ext cx="148604" cy="1486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99549-3AE8-443A-9C94-7951F876E5DB}">
      <dsp:nvSpPr>
        <dsp:cNvPr id="0" name=""/>
        <dsp:cNvSpPr/>
      </dsp:nvSpPr>
      <dsp:spPr>
        <a:xfrm>
          <a:off x="3183482" y="441656"/>
          <a:ext cx="148604" cy="1486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7AA38-4E9E-4E04-80CB-FDB9AEFB3D05}">
      <dsp:nvSpPr>
        <dsp:cNvPr id="0" name=""/>
        <dsp:cNvSpPr/>
      </dsp:nvSpPr>
      <dsp:spPr>
        <a:xfrm>
          <a:off x="3183482" y="691286"/>
          <a:ext cx="148604" cy="1486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1AB82-3C88-4425-9181-EA08DCE8D2E0}">
      <dsp:nvSpPr>
        <dsp:cNvPr id="0" name=""/>
        <dsp:cNvSpPr/>
      </dsp:nvSpPr>
      <dsp:spPr>
        <a:xfrm>
          <a:off x="1974435" y="3460248"/>
          <a:ext cx="3205104" cy="8597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8414"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Phase I </a:t>
          </a:r>
        </a:p>
        <a:p>
          <a:pPr lvl="0" algn="l" defTabSz="800100">
            <a:lnSpc>
              <a:spcPct val="90000"/>
            </a:lnSpc>
            <a:spcBef>
              <a:spcPct val="0"/>
            </a:spcBef>
            <a:spcAft>
              <a:spcPct val="35000"/>
            </a:spcAft>
          </a:pPr>
          <a:r>
            <a:rPr lang="en-US" sz="1700" kern="1200" dirty="0" smtClean="0">
              <a:solidFill>
                <a:schemeClr val="tx1"/>
              </a:solidFill>
            </a:rPr>
            <a:t>Partner leverage not required</a:t>
          </a:r>
          <a:endParaRPr lang="en-US" sz="1700" kern="1200" dirty="0">
            <a:solidFill>
              <a:schemeClr val="tx1"/>
            </a:solidFill>
          </a:endParaRPr>
        </a:p>
      </dsp:txBody>
      <dsp:txXfrm>
        <a:off x="2016402" y="3502215"/>
        <a:ext cx="3121170" cy="775770"/>
      </dsp:txXfrm>
    </dsp:sp>
    <dsp:sp modelId="{72029E64-892B-4378-A707-58FF89FD860D}">
      <dsp:nvSpPr>
        <dsp:cNvPr id="0" name=""/>
        <dsp:cNvSpPr/>
      </dsp:nvSpPr>
      <dsp:spPr>
        <a:xfrm>
          <a:off x="1085780" y="2617896"/>
          <a:ext cx="1486046" cy="148594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996FA-C284-461B-9127-F1D242CCEC4F}">
      <dsp:nvSpPr>
        <dsp:cNvPr id="0" name=""/>
        <dsp:cNvSpPr/>
      </dsp:nvSpPr>
      <dsp:spPr>
        <a:xfrm>
          <a:off x="3329115" y="1778698"/>
          <a:ext cx="3205104" cy="8597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8414"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Phase 2 </a:t>
          </a:r>
        </a:p>
        <a:p>
          <a:pPr lvl="0" algn="l" defTabSz="800100">
            <a:lnSpc>
              <a:spcPct val="90000"/>
            </a:lnSpc>
            <a:spcBef>
              <a:spcPct val="0"/>
            </a:spcBef>
            <a:spcAft>
              <a:spcPct val="35000"/>
            </a:spcAft>
          </a:pPr>
          <a:r>
            <a:rPr lang="en-US" sz="1500" kern="1200" dirty="0" smtClean="0">
              <a:solidFill>
                <a:schemeClr val="tx1"/>
              </a:solidFill>
            </a:rPr>
            <a:t>Partner leverage (cash and/or in-kind) required</a:t>
          </a:r>
          <a:endParaRPr lang="en-US" sz="1500" kern="1200" dirty="0">
            <a:solidFill>
              <a:schemeClr val="tx1"/>
            </a:solidFill>
          </a:endParaRPr>
        </a:p>
      </dsp:txBody>
      <dsp:txXfrm>
        <a:off x="3371082" y="1820665"/>
        <a:ext cx="3121170" cy="775770"/>
      </dsp:txXfrm>
    </dsp:sp>
    <dsp:sp modelId="{0551DB10-CC95-4A72-B680-8362A9BEDA30}">
      <dsp:nvSpPr>
        <dsp:cNvPr id="0" name=""/>
        <dsp:cNvSpPr/>
      </dsp:nvSpPr>
      <dsp:spPr>
        <a:xfrm>
          <a:off x="2440459" y="936346"/>
          <a:ext cx="1486046" cy="148594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87054" cy="464820"/>
          </a:xfrm>
          <a:prstGeom prst="rect">
            <a:avLst/>
          </a:prstGeom>
        </p:spPr>
        <p:txBody>
          <a:bodyPr vert="horz" lIns="91440" tIns="45720" rIns="91440" bIns="45720" rtlCol="0"/>
          <a:lstStyle>
            <a:lvl1pPr algn="l">
              <a:defRPr sz="1200"/>
            </a:lvl1pPr>
          </a:lstStyle>
          <a:p>
            <a:endParaRPr lang="en-CA" sz="1600" dirty="0">
              <a:solidFill>
                <a:srgbClr val="7B93B3"/>
              </a:solidFill>
              <a:latin typeface="Trebuchet MS" pitchFamily="34" charset="0"/>
              <a:cs typeface="Arial" pitchFamily="34" charset="0"/>
            </a:endParaRPr>
          </a:p>
        </p:txBody>
      </p:sp>
      <p:sp>
        <p:nvSpPr>
          <p:cNvPr id="3" name="Date Placeholder 2"/>
          <p:cNvSpPr>
            <a:spLocks noGrp="1"/>
          </p:cNvSpPr>
          <p:nvPr>
            <p:ph type="dt" sz="quarter" idx="1"/>
          </p:nvPr>
        </p:nvSpPr>
        <p:spPr>
          <a:xfrm>
            <a:off x="5860662" y="0"/>
            <a:ext cx="1148116" cy="464820"/>
          </a:xfrm>
          <a:prstGeom prst="rect">
            <a:avLst/>
          </a:prstGeom>
        </p:spPr>
        <p:txBody>
          <a:bodyPr vert="horz" lIns="91440" tIns="45720" rIns="91440" bIns="45720" rtlCol="0"/>
          <a:lstStyle>
            <a:lvl1pPr algn="r">
              <a:defRPr sz="1200"/>
            </a:lvl1pPr>
          </a:lstStyle>
          <a:p>
            <a:fld id="{D4B9A3F2-154F-42DC-A40D-85B1E038D2DC}" type="datetimeFigureOut">
              <a:rPr lang="en-CA" smtClean="0">
                <a:solidFill>
                  <a:srgbClr val="3E3F40"/>
                </a:solidFill>
                <a:latin typeface="Arial" pitchFamily="34" charset="0"/>
                <a:cs typeface="Arial" pitchFamily="34" charset="0"/>
              </a:rPr>
              <a:t>21/10/2015</a:t>
            </a:fld>
            <a:endParaRPr lang="en-CA">
              <a:solidFill>
                <a:srgbClr val="3E3F40"/>
              </a:solidFill>
              <a:latin typeface="Arial" pitchFamily="34" charset="0"/>
              <a:cs typeface="Arial" pitchFamily="34" charset="0"/>
            </a:endParaRPr>
          </a:p>
        </p:txBody>
      </p:sp>
      <p:sp>
        <p:nvSpPr>
          <p:cNvPr id="5" name="Slide Number Placeholder 4"/>
          <p:cNvSpPr>
            <a:spLocks noGrp="1"/>
          </p:cNvSpPr>
          <p:nvPr>
            <p:ph type="sldNum" sz="quarter" idx="3"/>
          </p:nvPr>
        </p:nvSpPr>
        <p:spPr>
          <a:xfrm>
            <a:off x="6449526" y="8981356"/>
            <a:ext cx="559251" cy="292832"/>
          </a:xfrm>
          <a:prstGeom prst="rect">
            <a:avLst/>
          </a:prstGeom>
        </p:spPr>
        <p:txBody>
          <a:bodyPr vert="horz" lIns="91440" tIns="45720" rIns="91440" bIns="45720" rtlCol="0" anchor="b"/>
          <a:lstStyle>
            <a:lvl1pPr algn="r">
              <a:defRPr sz="1200"/>
            </a:lvl1pPr>
          </a:lstStyle>
          <a:p>
            <a:fld id="{1300E0FF-68A1-4318-9B19-4205920AB1B7}" type="slidenum">
              <a:rPr lang="en-CA" smtClean="0">
                <a:solidFill>
                  <a:srgbClr val="3E3F40"/>
                </a:solidFill>
                <a:latin typeface="Arial" pitchFamily="34" charset="0"/>
                <a:cs typeface="Arial" pitchFamily="34" charset="0"/>
              </a:rPr>
              <a:t>‹#›</a:t>
            </a:fld>
            <a:endParaRPr lang="en-CA">
              <a:solidFill>
                <a:srgbClr val="3E3F40"/>
              </a:solidFill>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0" y="8555982"/>
            <a:ext cx="7010400" cy="321563"/>
          </a:xfrm>
          <a:prstGeom prst="rect">
            <a:avLst/>
          </a:prstGeom>
          <a:noFill/>
          <a:ln w="9525">
            <a:noFill/>
            <a:miter lim="800000"/>
            <a:headEnd/>
            <a:tailEnd/>
          </a:ln>
        </p:spPr>
      </p:pic>
    </p:spTree>
    <p:extLst>
      <p:ext uri="{BB962C8B-B14F-4D97-AF65-F5344CB8AC3E}">
        <p14:creationId xmlns:p14="http://schemas.microsoft.com/office/powerpoint/2010/main" val="1613468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5639837" cy="464820"/>
          </a:xfrm>
          <a:prstGeom prst="rect">
            <a:avLst/>
          </a:prstGeom>
        </p:spPr>
        <p:txBody>
          <a:bodyPr vert="horz" lIns="91440" tIns="45720" rIns="91440" bIns="45720" rtlCol="0"/>
          <a:lstStyle>
            <a:lvl1pPr algn="l">
              <a:defRPr sz="1600" b="0">
                <a:solidFill>
                  <a:srgbClr val="7B93B3"/>
                </a:solidFill>
                <a:latin typeface="Arial" pitchFamily="34" charset="0"/>
                <a:cs typeface="Arial" pitchFamily="34" charset="0"/>
              </a:defRPr>
            </a:lvl1pPr>
          </a:lstStyle>
          <a:p>
            <a:endParaRPr lang="en-CA" dirty="0"/>
          </a:p>
        </p:txBody>
      </p:sp>
      <p:sp>
        <p:nvSpPr>
          <p:cNvPr id="3" name="Date Placeholder 2"/>
          <p:cNvSpPr>
            <a:spLocks noGrp="1"/>
          </p:cNvSpPr>
          <p:nvPr>
            <p:ph type="dt" idx="1"/>
          </p:nvPr>
        </p:nvSpPr>
        <p:spPr>
          <a:xfrm>
            <a:off x="5787055" y="0"/>
            <a:ext cx="1221723" cy="464820"/>
          </a:xfrm>
          <a:prstGeom prst="rect">
            <a:avLst/>
          </a:prstGeom>
        </p:spPr>
        <p:txBody>
          <a:bodyPr vert="horz" lIns="91440" tIns="45720" rIns="91440" bIns="45720" rtlCol="0"/>
          <a:lstStyle>
            <a:lvl1pPr algn="r">
              <a:defRPr sz="1200">
                <a:solidFill>
                  <a:srgbClr val="58595B"/>
                </a:solidFill>
                <a:latin typeface="Arial" pitchFamily="34" charset="0"/>
                <a:cs typeface="Arial" pitchFamily="34" charset="0"/>
              </a:defRPr>
            </a:lvl1pPr>
          </a:lstStyle>
          <a:p>
            <a:fld id="{6ADFDDBB-FF43-4CE5-829C-8CB95955E0DB}" type="datetimeFigureOut">
              <a:rPr lang="en-CA" smtClean="0"/>
              <a:pPr/>
              <a:t>21/10/2015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040" y="4501783"/>
            <a:ext cx="5608320" cy="40973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5"/>
          </p:nvPr>
        </p:nvSpPr>
        <p:spPr>
          <a:xfrm>
            <a:off x="6523135" y="8816091"/>
            <a:ext cx="485643" cy="464820"/>
          </a:xfrm>
          <a:prstGeom prst="rect">
            <a:avLst/>
          </a:prstGeom>
        </p:spPr>
        <p:txBody>
          <a:bodyPr vert="horz" lIns="91440" tIns="45720" rIns="91440" bIns="45720" rtlCol="0" anchor="b"/>
          <a:lstStyle>
            <a:lvl1pPr algn="r">
              <a:defRPr sz="1200">
                <a:solidFill>
                  <a:srgbClr val="58595B"/>
                </a:solidFill>
                <a:latin typeface="Arial" pitchFamily="34" charset="0"/>
                <a:cs typeface="Arial" pitchFamily="34" charset="0"/>
              </a:defRPr>
            </a:lvl1pPr>
          </a:lstStyle>
          <a:p>
            <a:fld id="{BBB90916-5B0D-4F9B-B54B-B39CB4C5D5A4}" type="slidenum">
              <a:rPr lang="en-CA" smtClean="0"/>
              <a:pPr/>
              <a:t>‹#›</a:t>
            </a:fld>
            <a:endParaRPr lang="en-CA"/>
          </a:p>
        </p:txBody>
      </p:sp>
      <p:cxnSp>
        <p:nvCxnSpPr>
          <p:cNvPr id="8" name="Straight Connector 7"/>
          <p:cNvCxnSpPr/>
          <p:nvPr/>
        </p:nvCxnSpPr>
        <p:spPr>
          <a:xfrm>
            <a:off x="708090" y="4428575"/>
            <a:ext cx="5594221" cy="0"/>
          </a:xfrm>
          <a:prstGeom prst="line">
            <a:avLst/>
          </a:prstGeom>
          <a:ln w="25400">
            <a:solidFill>
              <a:srgbClr val="7B9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60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1</a:t>
            </a:fld>
            <a:endParaRPr lang="en-CA"/>
          </a:p>
        </p:txBody>
      </p:sp>
    </p:spTree>
    <p:extLst>
      <p:ext uri="{BB962C8B-B14F-4D97-AF65-F5344CB8AC3E}">
        <p14:creationId xmlns:p14="http://schemas.microsoft.com/office/powerpoint/2010/main" val="2763577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10</a:t>
            </a:fld>
            <a:endParaRPr lang="en-CA"/>
          </a:p>
        </p:txBody>
      </p:sp>
    </p:spTree>
    <p:extLst>
      <p:ext uri="{BB962C8B-B14F-4D97-AF65-F5344CB8AC3E}">
        <p14:creationId xmlns:p14="http://schemas.microsoft.com/office/powerpoint/2010/main" val="223554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11</a:t>
            </a:fld>
            <a:endParaRPr lang="en-CA"/>
          </a:p>
        </p:txBody>
      </p:sp>
    </p:spTree>
    <p:extLst>
      <p:ext uri="{BB962C8B-B14F-4D97-AF65-F5344CB8AC3E}">
        <p14:creationId xmlns:p14="http://schemas.microsoft.com/office/powerpoint/2010/main" val="383468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12</a:t>
            </a:fld>
            <a:endParaRPr lang="en-CA"/>
          </a:p>
        </p:txBody>
      </p:sp>
    </p:spTree>
    <p:extLst>
      <p:ext uri="{BB962C8B-B14F-4D97-AF65-F5344CB8AC3E}">
        <p14:creationId xmlns:p14="http://schemas.microsoft.com/office/powerpoint/2010/main" val="3682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13</a:t>
            </a:fld>
            <a:endParaRPr lang="en-CA"/>
          </a:p>
        </p:txBody>
      </p:sp>
    </p:spTree>
    <p:extLst>
      <p:ext uri="{BB962C8B-B14F-4D97-AF65-F5344CB8AC3E}">
        <p14:creationId xmlns:p14="http://schemas.microsoft.com/office/powerpoint/2010/main" val="2090295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14</a:t>
            </a:fld>
            <a:endParaRPr lang="en-CA"/>
          </a:p>
        </p:txBody>
      </p:sp>
    </p:spTree>
    <p:extLst>
      <p:ext uri="{BB962C8B-B14F-4D97-AF65-F5344CB8AC3E}">
        <p14:creationId xmlns:p14="http://schemas.microsoft.com/office/powerpoint/2010/main" val="3699486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15</a:t>
            </a:fld>
            <a:endParaRPr lang="en-CA"/>
          </a:p>
        </p:txBody>
      </p:sp>
    </p:spTree>
    <p:extLst>
      <p:ext uri="{BB962C8B-B14F-4D97-AF65-F5344CB8AC3E}">
        <p14:creationId xmlns:p14="http://schemas.microsoft.com/office/powerpoint/2010/main" val="1926733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BBB90916-5B0D-4F9B-B54B-B39CB4C5D5A4}" type="slidenum">
              <a:rPr lang="en-CA" smtClean="0"/>
              <a:pPr/>
              <a:t>16</a:t>
            </a:fld>
            <a:endParaRPr lang="en-CA"/>
          </a:p>
        </p:txBody>
      </p:sp>
    </p:spTree>
    <p:extLst>
      <p:ext uri="{BB962C8B-B14F-4D97-AF65-F5344CB8AC3E}">
        <p14:creationId xmlns:p14="http://schemas.microsoft.com/office/powerpoint/2010/main" val="15015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0" rtl="0" eaLnBrk="1" fontAlgn="base" latinLnBrk="0" hangingPunct="1">
              <a:lnSpc>
                <a:spcPct val="100000"/>
              </a:lnSpc>
              <a:spcBef>
                <a:spcPct val="30000"/>
              </a:spcBef>
              <a:spcAft>
                <a:spcPct val="0"/>
              </a:spcAft>
              <a:buClrTx/>
              <a:buSzTx/>
              <a:buFontTx/>
              <a:buNone/>
              <a:tabLst/>
              <a:defRPr/>
            </a:pPr>
            <a:endParaRPr lang="en-CA" sz="1200" kern="1200" baseline="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BBB90916-5B0D-4F9B-B54B-B39CB4C5D5A4}" type="slidenum">
              <a:rPr lang="en-CA" smtClean="0"/>
              <a:pPr/>
              <a:t>17</a:t>
            </a:fld>
            <a:endParaRPr lang="en-CA"/>
          </a:p>
        </p:txBody>
      </p:sp>
    </p:spTree>
    <p:extLst>
      <p:ext uri="{BB962C8B-B14F-4D97-AF65-F5344CB8AC3E}">
        <p14:creationId xmlns:p14="http://schemas.microsoft.com/office/powerpoint/2010/main" val="135866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18</a:t>
            </a:fld>
            <a:endParaRPr lang="en-CA"/>
          </a:p>
        </p:txBody>
      </p:sp>
    </p:spTree>
    <p:extLst>
      <p:ext uri="{BB962C8B-B14F-4D97-AF65-F5344CB8AC3E}">
        <p14:creationId xmlns:p14="http://schemas.microsoft.com/office/powerpoint/2010/main" val="110434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19</a:t>
            </a:fld>
            <a:endParaRPr lang="en-CA"/>
          </a:p>
        </p:txBody>
      </p:sp>
    </p:spTree>
    <p:extLst>
      <p:ext uri="{BB962C8B-B14F-4D97-AF65-F5344CB8AC3E}">
        <p14:creationId xmlns:p14="http://schemas.microsoft.com/office/powerpoint/2010/main" val="3682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2</a:t>
            </a:fld>
            <a:endParaRPr lang="en-CA"/>
          </a:p>
        </p:txBody>
      </p:sp>
    </p:spTree>
    <p:extLst>
      <p:ext uri="{BB962C8B-B14F-4D97-AF65-F5344CB8AC3E}">
        <p14:creationId xmlns:p14="http://schemas.microsoft.com/office/powerpoint/2010/main" val="1354742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20</a:t>
            </a:fld>
            <a:endParaRPr lang="en-CA"/>
          </a:p>
        </p:txBody>
      </p:sp>
    </p:spTree>
    <p:extLst>
      <p:ext uri="{BB962C8B-B14F-4D97-AF65-F5344CB8AC3E}">
        <p14:creationId xmlns:p14="http://schemas.microsoft.com/office/powerpoint/2010/main" val="2110562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21</a:t>
            </a:fld>
            <a:endParaRPr lang="en-CA"/>
          </a:p>
        </p:txBody>
      </p:sp>
    </p:spTree>
    <p:extLst>
      <p:ext uri="{BB962C8B-B14F-4D97-AF65-F5344CB8AC3E}">
        <p14:creationId xmlns:p14="http://schemas.microsoft.com/office/powerpoint/2010/main" val="294281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22</a:t>
            </a:fld>
            <a:endParaRPr lang="en-CA"/>
          </a:p>
        </p:txBody>
      </p:sp>
    </p:spTree>
    <p:extLst>
      <p:ext uri="{BB962C8B-B14F-4D97-AF65-F5344CB8AC3E}">
        <p14:creationId xmlns:p14="http://schemas.microsoft.com/office/powerpoint/2010/main" val="314080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BB90916-5B0D-4F9B-B54B-B39CB4C5D5A4}" type="slidenum">
              <a:rPr lang="en-CA" smtClean="0"/>
              <a:pPr/>
              <a:t>23</a:t>
            </a:fld>
            <a:endParaRPr lang="en-CA"/>
          </a:p>
        </p:txBody>
      </p:sp>
    </p:spTree>
    <p:extLst>
      <p:ext uri="{BB962C8B-B14F-4D97-AF65-F5344CB8AC3E}">
        <p14:creationId xmlns:p14="http://schemas.microsoft.com/office/powerpoint/2010/main" val="3501326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BB90916-5B0D-4F9B-B54B-B39CB4C5D5A4}" type="slidenum">
              <a:rPr lang="en-CA" smtClean="0"/>
              <a:pPr/>
              <a:t>24</a:t>
            </a:fld>
            <a:endParaRPr lang="en-CA"/>
          </a:p>
        </p:txBody>
      </p:sp>
    </p:spTree>
    <p:extLst>
      <p:ext uri="{BB962C8B-B14F-4D97-AF65-F5344CB8AC3E}">
        <p14:creationId xmlns:p14="http://schemas.microsoft.com/office/powerpoint/2010/main" val="368514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3</a:t>
            </a:fld>
            <a:endParaRPr lang="en-CA"/>
          </a:p>
        </p:txBody>
      </p:sp>
    </p:spTree>
    <p:extLst>
      <p:ext uri="{BB962C8B-B14F-4D97-AF65-F5344CB8AC3E}">
        <p14:creationId xmlns:p14="http://schemas.microsoft.com/office/powerpoint/2010/main" val="411912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4</a:t>
            </a:fld>
            <a:endParaRPr lang="en-CA"/>
          </a:p>
        </p:txBody>
      </p:sp>
    </p:spTree>
    <p:extLst>
      <p:ext uri="{BB962C8B-B14F-4D97-AF65-F5344CB8AC3E}">
        <p14:creationId xmlns:p14="http://schemas.microsoft.com/office/powerpoint/2010/main" val="267717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5</a:t>
            </a:fld>
            <a:endParaRPr lang="en-CA"/>
          </a:p>
        </p:txBody>
      </p:sp>
    </p:spTree>
    <p:extLst>
      <p:ext uri="{BB962C8B-B14F-4D97-AF65-F5344CB8AC3E}">
        <p14:creationId xmlns:p14="http://schemas.microsoft.com/office/powerpoint/2010/main" val="95209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6</a:t>
            </a:fld>
            <a:endParaRPr lang="en-CA"/>
          </a:p>
        </p:txBody>
      </p:sp>
    </p:spTree>
    <p:extLst>
      <p:ext uri="{BB962C8B-B14F-4D97-AF65-F5344CB8AC3E}">
        <p14:creationId xmlns:p14="http://schemas.microsoft.com/office/powerpoint/2010/main" val="224005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7</a:t>
            </a:fld>
            <a:endParaRPr lang="en-CA"/>
          </a:p>
        </p:txBody>
      </p:sp>
    </p:spTree>
    <p:extLst>
      <p:ext uri="{BB962C8B-B14F-4D97-AF65-F5344CB8AC3E}">
        <p14:creationId xmlns:p14="http://schemas.microsoft.com/office/powerpoint/2010/main" val="248238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8</a:t>
            </a:fld>
            <a:endParaRPr lang="en-CA"/>
          </a:p>
        </p:txBody>
      </p:sp>
    </p:spTree>
    <p:extLst>
      <p:ext uri="{BB962C8B-B14F-4D97-AF65-F5344CB8AC3E}">
        <p14:creationId xmlns:p14="http://schemas.microsoft.com/office/powerpoint/2010/main" val="150155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B90916-5B0D-4F9B-B54B-B39CB4C5D5A4}" type="slidenum">
              <a:rPr lang="en-CA" smtClean="0"/>
              <a:pPr/>
              <a:t>9</a:t>
            </a:fld>
            <a:endParaRPr lang="en-CA"/>
          </a:p>
        </p:txBody>
      </p:sp>
    </p:spTree>
    <p:extLst>
      <p:ext uri="{BB962C8B-B14F-4D97-AF65-F5344CB8AC3E}">
        <p14:creationId xmlns:p14="http://schemas.microsoft.com/office/powerpoint/2010/main" val="36822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2" name="Title 1"/>
          <p:cNvSpPr>
            <a:spLocks noGrp="1"/>
          </p:cNvSpPr>
          <p:nvPr>
            <p:ph type="ctrTitle"/>
          </p:nvPr>
        </p:nvSpPr>
        <p:spPr>
          <a:xfrm>
            <a:off x="685800" y="3607808"/>
            <a:ext cx="7772400" cy="1376908"/>
          </a:xfrm>
        </p:spPr>
        <p:txBody>
          <a:bodyPr>
            <a:noAutofit/>
          </a:bodyPr>
          <a:lstStyle>
            <a:lvl1pPr algn="l">
              <a:defRPr sz="3600" b="1">
                <a:solidFill>
                  <a:srgbClr val="326195"/>
                </a:solidFill>
                <a:latin typeface="Trebuchet MS"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683013" y="5085184"/>
            <a:ext cx="7768952" cy="807731"/>
          </a:xfrm>
        </p:spPr>
        <p:txBody>
          <a:bodyPr>
            <a:normAutofit/>
          </a:bodyPr>
          <a:lstStyle>
            <a:lvl1pPr marL="0" indent="0" algn="l">
              <a:buNone/>
              <a:defRPr sz="2400">
                <a:solidFill>
                  <a:schemeClr val="tx1">
                    <a:lumMod val="95000"/>
                    <a:lumOff val="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
        <p:nvSpPr>
          <p:cNvPr id="5" name="Text Placeholder 6"/>
          <p:cNvSpPr>
            <a:spLocks noGrp="1"/>
          </p:cNvSpPr>
          <p:nvPr>
            <p:ph type="body" sz="quarter" idx="13"/>
          </p:nvPr>
        </p:nvSpPr>
        <p:spPr>
          <a:xfrm>
            <a:off x="468313" y="1628775"/>
            <a:ext cx="8218487" cy="4133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1"/>
            <a:ext cx="4038600" cy="3989039"/>
          </a:xfrm>
        </p:spPr>
        <p:txBody>
          <a:bodyPr/>
          <a:lstStyle>
            <a:lvl1pPr>
              <a:defRPr sz="26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1"/>
            <a:ext cx="4038600" cy="3989039"/>
          </a:xfrm>
        </p:spPr>
        <p:txBody>
          <a:bodyPr/>
          <a:lstStyle>
            <a:lvl1pPr>
              <a:defRPr sz="2600"/>
            </a:lvl1pPr>
            <a:lvl2pPr>
              <a:defRPr sz="2200"/>
            </a:lvl2pPr>
            <a:lvl3pPr>
              <a:defRPr sz="1800"/>
            </a:lvl3pPr>
            <a:lvl4pPr>
              <a:defRPr sz="14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p:txBody>
          <a:bodyPr/>
          <a:lstStyle/>
          <a:p>
            <a:fld id="{E05D7ECF-CC17-4421-85DA-DFD24CA9E84B}" type="slidenum">
              <a:rPr lang="en-CA" smtClean="0"/>
              <a:pPr/>
              <a:t>‹#›</a:t>
            </a:fld>
            <a:endParaRPr lang="en-CA"/>
          </a:p>
        </p:txBody>
      </p:sp>
      <p:cxnSp>
        <p:nvCxnSpPr>
          <p:cNvPr id="6" name="Straight Connector 5"/>
          <p:cNvCxnSpPr/>
          <p:nvPr userDrawn="1"/>
        </p:nvCxnSpPr>
        <p:spPr>
          <a:xfrm rot="5400000">
            <a:off x="2578841" y="3596081"/>
            <a:ext cx="3986318"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813768"/>
          </a:xfr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64904"/>
            <a:ext cx="4040188" cy="309634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813768"/>
          </a:xfr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64904"/>
            <a:ext cx="4041775" cy="309634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Slide Number Placeholder 8"/>
          <p:cNvSpPr>
            <a:spLocks noGrp="1"/>
          </p:cNvSpPr>
          <p:nvPr>
            <p:ph type="sldNum" sz="quarter" idx="12"/>
          </p:nvPr>
        </p:nvSpPr>
        <p:spPr/>
        <p:txBody>
          <a:bodyPr/>
          <a:lstStyle/>
          <a:p>
            <a:fld id="{E05D7ECF-CC17-4421-85DA-DFD24CA9E84B}" type="slidenum">
              <a:rPr lang="en-CA" smtClean="0"/>
              <a:pPr/>
              <a:t>‹#›</a:t>
            </a:fld>
            <a:endParaRPr lang="en-CA"/>
          </a:p>
        </p:txBody>
      </p:sp>
      <p:cxnSp>
        <p:nvCxnSpPr>
          <p:cNvPr id="10" name="Straight Connector 9"/>
          <p:cNvCxnSpPr/>
          <p:nvPr userDrawn="1"/>
        </p:nvCxnSpPr>
        <p:spPr>
          <a:xfrm>
            <a:off x="467544" y="2420888"/>
            <a:ext cx="4032448"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648616" y="2420888"/>
            <a:ext cx="4032448"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E05D7ECF-CC17-4421-85DA-DFD24CA9E84B}"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E05D7ECF-CC17-4421-85DA-DFD24CA9E84B}" type="slidenum">
              <a:rPr lang="en-CA" smtClean="0"/>
              <a:pPr/>
              <a:t>‹#›</a:t>
            </a:fld>
            <a:endParaRPr lang="en-CA"/>
          </a:p>
        </p:txBody>
      </p:sp>
      <p:sp>
        <p:nvSpPr>
          <p:cNvPr id="4" name="Text Placeholder 8"/>
          <p:cNvSpPr>
            <a:spLocks noGrp="1"/>
          </p:cNvSpPr>
          <p:nvPr>
            <p:ph type="body" sz="quarter" idx="14" hasCustomPrompt="1"/>
          </p:nvPr>
        </p:nvSpPr>
        <p:spPr>
          <a:xfrm>
            <a:off x="468313" y="1484312"/>
            <a:ext cx="8207375" cy="648543"/>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D7ECF-CC17-4421-85DA-DFD24CA9E84B}"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1814"/>
          </a:xfrm>
        </p:spPr>
        <p:txBody>
          <a:bodyPr anchor="t">
            <a:noAutofit/>
          </a:bodyPr>
          <a:lstStyle>
            <a:lvl1pPr algn="l">
              <a:defRPr sz="3600" b="0"/>
            </a:lvl1pPr>
          </a:lstStyle>
          <a:p>
            <a:r>
              <a:rPr lang="en-US" dirty="0" smtClean="0"/>
              <a:t>Click to edit Master title style</a:t>
            </a:r>
            <a:endParaRPr lang="en-CA" dirty="0"/>
          </a:p>
        </p:txBody>
      </p:sp>
      <p:sp>
        <p:nvSpPr>
          <p:cNvPr id="3" name="Content Placeholder 2"/>
          <p:cNvSpPr>
            <a:spLocks noGrp="1"/>
          </p:cNvSpPr>
          <p:nvPr>
            <p:ph idx="1"/>
          </p:nvPr>
        </p:nvSpPr>
        <p:spPr>
          <a:xfrm>
            <a:off x="3851920" y="273051"/>
            <a:ext cx="4834880" cy="5388197"/>
          </a:xfrm>
        </p:spPr>
        <p:txBody>
          <a:bodyPr>
            <a:normAutofit/>
          </a:bodyPr>
          <a:lstStyle>
            <a:lvl1pPr marL="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p:txBody>
      </p:sp>
      <p:sp>
        <p:nvSpPr>
          <p:cNvPr id="4" name="Text Placeholder 3"/>
          <p:cNvSpPr>
            <a:spLocks noGrp="1"/>
          </p:cNvSpPr>
          <p:nvPr>
            <p:ph type="body" sz="half" idx="2"/>
          </p:nvPr>
        </p:nvSpPr>
        <p:spPr>
          <a:xfrm>
            <a:off x="457200" y="2276872"/>
            <a:ext cx="3008313" cy="3384376"/>
          </a:xfrm>
        </p:spPr>
        <p:txBody>
          <a:bodyPr/>
          <a:lstStyle>
            <a:lvl1pPr marL="0" indent="0">
              <a:buNone/>
              <a:defRPr sz="1400">
                <a:solidFill>
                  <a:srgbClr val="58595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05D7ECF-CC17-4421-85DA-DFD24CA9E84B}" type="slidenum">
              <a:rPr lang="en-CA" smtClean="0"/>
              <a:pPr/>
              <a:t>‹#›</a:t>
            </a:fld>
            <a:endParaRPr lang="en-CA"/>
          </a:p>
        </p:txBody>
      </p:sp>
      <p:cxnSp>
        <p:nvCxnSpPr>
          <p:cNvPr id="6" name="Straight Connector 5"/>
          <p:cNvCxnSpPr/>
          <p:nvPr userDrawn="1"/>
        </p:nvCxnSpPr>
        <p:spPr>
          <a:xfrm rot="5400000">
            <a:off x="887971" y="3032956"/>
            <a:ext cx="5256584"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Slide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CA"/>
          </a:p>
        </p:txBody>
      </p:sp>
      <p:sp>
        <p:nvSpPr>
          <p:cNvPr id="8" name="Rectangle 7"/>
          <p:cNvSpPr/>
          <p:nvPr userDrawn="1"/>
        </p:nvSpPr>
        <p:spPr>
          <a:xfrm>
            <a:off x="0" y="3645024"/>
            <a:ext cx="9144000" cy="2664296"/>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3921075"/>
            <a:ext cx="7772400" cy="1380133"/>
          </a:xfrm>
        </p:spPr>
        <p:txBody>
          <a:bodyPr anchor="b">
            <a:normAutofit/>
          </a:bodyPr>
          <a:lstStyle>
            <a:lvl1pPr algn="l">
              <a:defRPr sz="3600" b="1" cap="none" baseline="0">
                <a:solidFill>
                  <a:schemeClr val="bg1"/>
                </a:solidFill>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5373216"/>
            <a:ext cx="7772400" cy="72008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
        <p:nvSpPr>
          <p:cNvPr id="9" name="Text Placeholder 8"/>
          <p:cNvSpPr>
            <a:spLocks noGrp="1"/>
          </p:cNvSpPr>
          <p:nvPr>
            <p:ph type="body" sz="quarter" idx="14" hasCustomPrompt="1"/>
          </p:nvPr>
        </p:nvSpPr>
        <p:spPr>
          <a:xfrm>
            <a:off x="736898" y="6371803"/>
            <a:ext cx="7219478" cy="360362"/>
          </a:xfrm>
        </p:spPr>
        <p:txBody>
          <a:bodyPr>
            <a:noAutofit/>
          </a:bodyPr>
          <a:lstStyle>
            <a:lvl1pPr marL="0">
              <a:buNone/>
              <a:defRPr sz="800" baseline="0">
                <a:solidFill>
                  <a:srgbClr val="58595B"/>
                </a:solidFill>
              </a:defRPr>
            </a:lvl1pPr>
          </a:lstStyle>
          <a:p>
            <a:pPr lvl="0"/>
            <a:r>
              <a:rPr lang="en-US" dirty="0" smtClean="0"/>
              <a:t>Click to edit photo source/credits</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sing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79712" y="1556792"/>
            <a:ext cx="5256584" cy="3384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979712" y="5157192"/>
            <a:ext cx="5256584" cy="720080"/>
          </a:xfrm>
        </p:spPr>
        <p:txBody>
          <a:bodyPr lIns="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05D7ECF-CC17-4421-85DA-DFD24CA9E84B}" type="slidenum">
              <a:rPr lang="en-CA" smtClean="0"/>
              <a:pPr/>
              <a:t>‹#›</a:t>
            </a:fld>
            <a:endParaRPr lang="en-CA"/>
          </a:p>
        </p:txBody>
      </p:sp>
      <p:sp>
        <p:nvSpPr>
          <p:cNvPr id="6"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9" name="Text Placeholder 8"/>
          <p:cNvSpPr>
            <a:spLocks noGrp="1"/>
          </p:cNvSpPr>
          <p:nvPr>
            <p:ph type="body" sz="quarter" idx="13" hasCustomPrompt="1"/>
          </p:nvPr>
        </p:nvSpPr>
        <p:spPr>
          <a:xfrm>
            <a:off x="1979613" y="5948958"/>
            <a:ext cx="5256212" cy="360362"/>
          </a:xfrm>
        </p:spPr>
        <p:txBody>
          <a:bodyPr lIns="0">
            <a:noAutofit/>
          </a:bodyPr>
          <a:lstStyle>
            <a:lvl1pPr marL="0">
              <a:buNone/>
              <a:defRPr sz="800" baseline="0">
                <a:solidFill>
                  <a:srgbClr val="58595B"/>
                </a:solidFill>
              </a:defRPr>
            </a:lvl1pPr>
          </a:lstStyle>
          <a:p>
            <a:pPr lvl="0"/>
            <a:r>
              <a:rPr lang="en-US" dirty="0" smtClean="0"/>
              <a:t>Click to edit photo source/credits</a:t>
            </a:r>
            <a:endParaRPr lang="en-CA" dirty="0"/>
          </a:p>
        </p:txBody>
      </p:sp>
      <p:cxnSp>
        <p:nvCxnSpPr>
          <p:cNvPr id="10" name="Straight Connector 9"/>
          <p:cNvCxnSpPr/>
          <p:nvPr userDrawn="1"/>
        </p:nvCxnSpPr>
        <p:spPr>
          <a:xfrm>
            <a:off x="1979712" y="5066341"/>
            <a:ext cx="5256584"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s with Caption (doub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9082" y="1556792"/>
            <a:ext cx="3240360" cy="3384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467544" y="5138142"/>
            <a:ext cx="3240360" cy="792088"/>
          </a:xfrm>
        </p:spPr>
        <p:txBody>
          <a:bodyPr lIns="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05D7ECF-CC17-4421-85DA-DFD24CA9E84B}" type="slidenum">
              <a:rPr lang="en-CA" smtClean="0"/>
              <a:pPr/>
              <a:t>‹#›</a:t>
            </a:fld>
            <a:endParaRPr lang="en-CA"/>
          </a:p>
        </p:txBody>
      </p:sp>
      <p:sp>
        <p:nvSpPr>
          <p:cNvPr id="6"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9" name="Text Placeholder 8"/>
          <p:cNvSpPr>
            <a:spLocks noGrp="1"/>
          </p:cNvSpPr>
          <p:nvPr>
            <p:ph type="body" sz="quarter" idx="13" hasCustomPrompt="1"/>
          </p:nvPr>
        </p:nvSpPr>
        <p:spPr>
          <a:xfrm>
            <a:off x="490786" y="6356945"/>
            <a:ext cx="6840289" cy="360362"/>
          </a:xfrm>
        </p:spPr>
        <p:txBody>
          <a:bodyPr lIns="0">
            <a:noAutofit/>
          </a:bodyPr>
          <a:lstStyle>
            <a:lvl1pPr marL="0">
              <a:buNone/>
              <a:defRPr sz="800" baseline="0">
                <a:solidFill>
                  <a:srgbClr val="58595B"/>
                </a:solidFill>
              </a:defRPr>
            </a:lvl1pPr>
          </a:lstStyle>
          <a:p>
            <a:pPr lvl="0"/>
            <a:r>
              <a:rPr lang="en-US" dirty="0" smtClean="0"/>
              <a:t>Click to edit photo source/credits</a:t>
            </a:r>
            <a:endParaRPr lang="en-CA" dirty="0"/>
          </a:p>
        </p:txBody>
      </p:sp>
      <p:sp>
        <p:nvSpPr>
          <p:cNvPr id="8" name="Picture Placeholder 2"/>
          <p:cNvSpPr>
            <a:spLocks noGrp="1"/>
          </p:cNvSpPr>
          <p:nvPr>
            <p:ph type="pic" idx="14"/>
          </p:nvPr>
        </p:nvSpPr>
        <p:spPr>
          <a:xfrm>
            <a:off x="3923928" y="1556792"/>
            <a:ext cx="3240360" cy="3384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0" name="Text Placeholder 3"/>
          <p:cNvSpPr>
            <a:spLocks noGrp="1"/>
          </p:cNvSpPr>
          <p:nvPr>
            <p:ph type="body" sz="half" idx="15"/>
          </p:nvPr>
        </p:nvSpPr>
        <p:spPr>
          <a:xfrm>
            <a:off x="3925119" y="5138142"/>
            <a:ext cx="3240360" cy="792088"/>
          </a:xfrm>
        </p:spPr>
        <p:txBody>
          <a:bodyPr lIns="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cxnSp>
        <p:nvCxnSpPr>
          <p:cNvPr id="11" name="Straight Connector 10"/>
          <p:cNvCxnSpPr/>
          <p:nvPr userDrawn="1"/>
        </p:nvCxnSpPr>
        <p:spPr>
          <a:xfrm>
            <a:off x="467544" y="5085184"/>
            <a:ext cx="3240360"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6901" y="5085184"/>
            <a:ext cx="3240360"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722313" y="3489027"/>
            <a:ext cx="7772400" cy="2100213"/>
          </a:xfrm>
        </p:spPr>
        <p:txBody>
          <a:bodyPr anchor="t"/>
          <a:lstStyle>
            <a:lvl1pPr algn="l">
              <a:defRPr sz="4000" b="1" cap="none" baseline="0"/>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1988840"/>
            <a:ext cx="7772400" cy="1500187"/>
          </a:xfrm>
        </p:spPr>
        <p:txBody>
          <a:bodyPr anchor="b"/>
          <a:lstStyle>
            <a:lvl1pPr marL="0" indent="0">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fld id="{E05D7ECF-CC17-4421-85DA-DFD24CA9E84B}" type="slidenum">
              <a:rPr lang="en-CA" smtClean="0"/>
              <a:pPr/>
              <a:t>‹#›</a:t>
            </a:fld>
            <a:endParaRPr lang="en-CA"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40968"/>
            <a:ext cx="9144000" cy="1146428"/>
          </a:xfrm>
          <a:prstGeom prst="rect">
            <a:avLst/>
          </a:prstGeom>
        </p:spPr>
      </p:pic>
      <p:sp>
        <p:nvSpPr>
          <p:cNvPr id="6" name="Media Placeholder 5"/>
          <p:cNvSpPr>
            <a:spLocks noGrp="1"/>
          </p:cNvSpPr>
          <p:nvPr>
            <p:ph type="media" sz="quarter" idx="11"/>
          </p:nvPr>
        </p:nvSpPr>
        <p:spPr>
          <a:xfrm>
            <a:off x="468313" y="1628775"/>
            <a:ext cx="8207375" cy="4536529"/>
          </a:xfrm>
        </p:spPr>
        <p:txBody>
          <a:bodyPr/>
          <a:lstStyle/>
          <a:p>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or Testimonia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5D7ECF-CC17-4421-85DA-DFD24CA9E84B}" type="slidenum">
              <a:rPr lang="en-CA" smtClean="0"/>
              <a:pPr/>
              <a:t>‹#›</a:t>
            </a:fld>
            <a:endParaRPr lang="en-CA" dirty="0"/>
          </a:p>
        </p:txBody>
      </p:sp>
      <p:sp>
        <p:nvSpPr>
          <p:cNvPr id="9" name="Text Placeholder 8"/>
          <p:cNvSpPr>
            <a:spLocks noGrp="1"/>
          </p:cNvSpPr>
          <p:nvPr>
            <p:ph type="body" sz="quarter" idx="11" hasCustomPrompt="1"/>
          </p:nvPr>
        </p:nvSpPr>
        <p:spPr>
          <a:xfrm>
            <a:off x="900113" y="836712"/>
            <a:ext cx="7343775" cy="3744416"/>
          </a:xfrm>
        </p:spPr>
        <p:txBody>
          <a:bodyPr anchor="b">
            <a:normAutofit/>
          </a:bodyPr>
          <a:lstStyle>
            <a:lvl1pPr marL="0">
              <a:buNone/>
              <a:defRPr sz="3200" b="0" baseline="0">
                <a:solidFill>
                  <a:srgbClr val="326195"/>
                </a:solidFill>
              </a:defRPr>
            </a:lvl1pPr>
          </a:lstStyle>
          <a:p>
            <a:pPr lvl="0"/>
            <a:r>
              <a:rPr lang="en-CA" dirty="0" smtClean="0"/>
              <a:t>Use this slide for a quote, a powerful statement or as a transition slide to introduce a new topic.</a:t>
            </a:r>
            <a:endParaRPr lang="en-CA" dirty="0"/>
          </a:p>
        </p:txBody>
      </p:sp>
      <p:sp>
        <p:nvSpPr>
          <p:cNvPr id="11" name="Text Placeholder 10"/>
          <p:cNvSpPr>
            <a:spLocks noGrp="1"/>
          </p:cNvSpPr>
          <p:nvPr>
            <p:ph type="body" sz="quarter" idx="12" hasCustomPrompt="1"/>
          </p:nvPr>
        </p:nvSpPr>
        <p:spPr>
          <a:xfrm>
            <a:off x="900113" y="4653136"/>
            <a:ext cx="7343775" cy="1080120"/>
          </a:xfrm>
        </p:spPr>
        <p:txBody>
          <a:bodyPr>
            <a:normAutofit/>
          </a:bodyPr>
          <a:lstStyle>
            <a:lvl1pPr marL="0">
              <a:buNone/>
              <a:defRPr sz="1800">
                <a:solidFill>
                  <a:schemeClr val="tx1"/>
                </a:solidFill>
              </a:defRPr>
            </a:lvl1pPr>
          </a:lstStyle>
          <a:p>
            <a:pPr lvl="0"/>
            <a:r>
              <a:rPr lang="en-US" dirty="0" smtClean="0"/>
              <a:t>Source</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5D7ECF-CC17-4421-85DA-DFD24CA9E84B}" type="slidenum">
              <a:rPr lang="en-CA" smtClean="0"/>
              <a:pPr/>
              <a:t>‹#›</a:t>
            </a:fld>
            <a:endParaRPr lang="en-CA" dirty="0"/>
          </a:p>
        </p:txBody>
      </p:sp>
      <p:sp>
        <p:nvSpPr>
          <p:cNvPr id="9" name="Text Placeholder 8"/>
          <p:cNvSpPr>
            <a:spLocks noGrp="1"/>
          </p:cNvSpPr>
          <p:nvPr>
            <p:ph type="body" sz="quarter" idx="11" hasCustomPrompt="1"/>
          </p:nvPr>
        </p:nvSpPr>
        <p:spPr>
          <a:xfrm>
            <a:off x="900113" y="836712"/>
            <a:ext cx="7343775" cy="1800200"/>
          </a:xfrm>
        </p:spPr>
        <p:txBody>
          <a:bodyPr anchor="b">
            <a:normAutofit/>
          </a:bodyPr>
          <a:lstStyle>
            <a:lvl1pPr marL="0">
              <a:buNone/>
              <a:defRPr sz="2400" b="0" baseline="0">
                <a:solidFill>
                  <a:srgbClr val="326195"/>
                </a:solidFill>
              </a:defRPr>
            </a:lvl1pPr>
          </a:lstStyle>
          <a:p>
            <a:pPr lvl="0"/>
            <a:r>
              <a:rPr lang="en-CA" dirty="0" smtClean="0"/>
              <a:t>Use this slide to emphasize a statistic</a:t>
            </a:r>
            <a:endParaRPr lang="en-CA" dirty="0"/>
          </a:p>
        </p:txBody>
      </p:sp>
      <p:sp>
        <p:nvSpPr>
          <p:cNvPr id="11" name="Text Placeholder 10"/>
          <p:cNvSpPr>
            <a:spLocks noGrp="1"/>
          </p:cNvSpPr>
          <p:nvPr>
            <p:ph type="body" sz="quarter" idx="12" hasCustomPrompt="1"/>
          </p:nvPr>
        </p:nvSpPr>
        <p:spPr>
          <a:xfrm>
            <a:off x="900113" y="2742828"/>
            <a:ext cx="7343775" cy="2592288"/>
          </a:xfrm>
        </p:spPr>
        <p:txBody>
          <a:bodyPr>
            <a:noAutofit/>
          </a:bodyPr>
          <a:lstStyle>
            <a:lvl1pPr>
              <a:buNone/>
              <a:defRPr sz="16600" b="1">
                <a:solidFill>
                  <a:schemeClr val="tx1">
                    <a:lumMod val="50000"/>
                    <a:lumOff val="50000"/>
                  </a:schemeClr>
                </a:solidFill>
              </a:defRPr>
            </a:lvl1pPr>
          </a:lstStyle>
          <a:p>
            <a:pPr lvl="0"/>
            <a:r>
              <a:rPr lang="en-US" dirty="0" smtClean="0"/>
              <a:t>100%</a:t>
            </a:r>
            <a:endParaRPr lang="en-CA" dirty="0"/>
          </a:p>
        </p:txBody>
      </p:sp>
      <p:sp>
        <p:nvSpPr>
          <p:cNvPr id="5" name="Text Placeholder 8"/>
          <p:cNvSpPr>
            <a:spLocks noGrp="1"/>
          </p:cNvSpPr>
          <p:nvPr>
            <p:ph type="body" sz="quarter" idx="13" hasCustomPrompt="1"/>
          </p:nvPr>
        </p:nvSpPr>
        <p:spPr>
          <a:xfrm>
            <a:off x="899592" y="5445224"/>
            <a:ext cx="7344816" cy="360362"/>
          </a:xfrm>
        </p:spPr>
        <p:txBody>
          <a:bodyPr>
            <a:noAutofit/>
          </a:bodyPr>
          <a:lstStyle>
            <a:lvl1pPr marL="0">
              <a:buNone/>
              <a:defRPr sz="800" baseline="0">
                <a:solidFill>
                  <a:schemeClr val="tx1"/>
                </a:solidFill>
              </a:defRPr>
            </a:lvl1pPr>
          </a:lstStyle>
          <a:p>
            <a:pPr lvl="0"/>
            <a:r>
              <a:rPr lang="en-US" dirty="0" smtClean="0"/>
              <a:t>Click to edit photo source/credits</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6" name="TextBox 5"/>
          <p:cNvSpPr txBox="1"/>
          <p:nvPr userDrawn="1"/>
        </p:nvSpPr>
        <p:spPr>
          <a:xfrm>
            <a:off x="411503" y="3252857"/>
            <a:ext cx="4647619" cy="646331"/>
          </a:xfrm>
          <a:prstGeom prst="rect">
            <a:avLst/>
          </a:prstGeom>
          <a:noFill/>
        </p:spPr>
        <p:txBody>
          <a:bodyPr wrap="none" rtlCol="0">
            <a:spAutoFit/>
          </a:bodyPr>
          <a:lstStyle/>
          <a:p>
            <a:pPr lvl="0"/>
            <a:r>
              <a:rPr lang="en-US" sz="3600" dirty="0" smtClean="0">
                <a:solidFill>
                  <a:srgbClr val="326195"/>
                </a:solidFill>
                <a:latin typeface="Arial" pitchFamily="34" charset="0"/>
                <a:cs typeface="Arial" pitchFamily="34" charset="0"/>
              </a:rPr>
              <a:t>www.sshrc-crsh.gc.ca</a:t>
            </a:r>
            <a:endParaRPr lang="en-CA" sz="3600" dirty="0">
              <a:solidFill>
                <a:srgbClr val="326195"/>
              </a:solidFill>
              <a:latin typeface="Arial" pitchFamily="34" charset="0"/>
              <a:cs typeface="Arial" pitchFamily="34" charset="0"/>
            </a:endParaRPr>
          </a:p>
        </p:txBody>
      </p:sp>
      <p:sp>
        <p:nvSpPr>
          <p:cNvPr id="12" name="Title 11"/>
          <p:cNvSpPr>
            <a:spLocks noGrp="1"/>
          </p:cNvSpPr>
          <p:nvPr>
            <p:ph type="title"/>
          </p:nvPr>
        </p:nvSpPr>
        <p:spPr>
          <a:xfrm>
            <a:off x="395536" y="1772816"/>
            <a:ext cx="8229600" cy="1143000"/>
          </a:xfrm>
        </p:spPr>
        <p:txBody>
          <a:bodyPr>
            <a:normAutofit/>
          </a:bodyPr>
          <a:lstStyle>
            <a:lvl1pPr>
              <a:defRPr sz="4400">
                <a:solidFill>
                  <a:srgbClr val="1D1D1D"/>
                </a:solidFill>
              </a:defRPr>
            </a:lvl1pPr>
          </a:lstStyle>
          <a:p>
            <a:r>
              <a:rPr lang="en-US" smtClean="0"/>
              <a:t>Click to edit Master title style</a:t>
            </a:r>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Big Dat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3" name="Slide Number Placeholder 2"/>
          <p:cNvSpPr>
            <a:spLocks noGrp="1"/>
          </p:cNvSpPr>
          <p:nvPr>
            <p:ph type="sldNum" sz="quarter" idx="10"/>
          </p:nvPr>
        </p:nvSpPr>
        <p:spPr/>
        <p:txBody>
          <a:bodyPr/>
          <a:lstStyle/>
          <a:p>
            <a:fld id="{E05D7ECF-CC17-4421-85DA-DFD24CA9E84B}" type="slidenum">
              <a:rPr lang="en-CA" smtClean="0"/>
              <a:pPr/>
              <a:t>‹#›</a:t>
            </a:fld>
            <a:endParaRPr lang="en-CA" dirty="0"/>
          </a:p>
        </p:txBody>
      </p:sp>
      <p:sp>
        <p:nvSpPr>
          <p:cNvPr id="7" name="Title 6"/>
          <p:cNvSpPr>
            <a:spLocks noGrp="1"/>
          </p:cNvSpPr>
          <p:nvPr>
            <p:ph type="title"/>
          </p:nvPr>
        </p:nvSpPr>
        <p:spPr>
          <a:xfrm>
            <a:off x="457200" y="476672"/>
            <a:ext cx="3898776" cy="2533674"/>
          </a:xfrm>
        </p:spPr>
        <p:txBody>
          <a:bodyPr anchor="t" anchorCtr="0">
            <a:normAutofit/>
          </a:bodyPr>
          <a:lstStyle>
            <a:lvl1pPr>
              <a:defRPr sz="3200" b="1">
                <a:solidFill>
                  <a:schemeClr val="bg1"/>
                </a:solidFill>
              </a:defRPr>
            </a:lvl1pPr>
          </a:lstStyle>
          <a:p>
            <a:r>
              <a:rPr lang="en-US" dirty="0" smtClean="0"/>
              <a:t>Click to edit Master title style</a:t>
            </a:r>
            <a:endParaRPr lang="en-CA" dirty="0"/>
          </a:p>
        </p:txBody>
      </p:sp>
    </p:spTree>
    <p:extLst>
      <p:ext uri="{BB962C8B-B14F-4D97-AF65-F5344CB8AC3E}">
        <p14:creationId xmlns:p14="http://schemas.microsoft.com/office/powerpoint/2010/main" val="323367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oto: Imaginin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5D7ECF-CC17-4421-85DA-DFD24CA9E84B}" type="slidenum">
              <a:rPr lang="en-CA" smtClean="0"/>
              <a:pPr/>
              <a:t>‹#›</a:t>
            </a:fld>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55506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5D7ECF-CC17-4421-85DA-DFD24CA9E84B}" type="slidenum">
              <a:rPr lang="en-CA" smtClean="0"/>
              <a:pPr/>
              <a:t>‹#›</a:t>
            </a:fld>
            <a:endParaRPr lang="en-CA"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584" y="908720"/>
            <a:ext cx="7595616" cy="2206752"/>
          </a:xfrm>
          <a:prstGeom prst="rect">
            <a:avLst/>
          </a:prstGeom>
        </p:spPr>
      </p:pic>
      <p:sp>
        <p:nvSpPr>
          <p:cNvPr id="5" name="Rectangle 4"/>
          <p:cNvSpPr/>
          <p:nvPr userDrawn="1"/>
        </p:nvSpPr>
        <p:spPr>
          <a:xfrm>
            <a:off x="0" y="3429000"/>
            <a:ext cx="9144000" cy="2736304"/>
          </a:xfrm>
          <a:prstGeom prst="rec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6"/>
          <p:cNvSpPr>
            <a:spLocks noGrp="1"/>
          </p:cNvSpPr>
          <p:nvPr>
            <p:ph type="body" sz="quarter" idx="11"/>
          </p:nvPr>
        </p:nvSpPr>
        <p:spPr>
          <a:xfrm>
            <a:off x="611560" y="3934618"/>
            <a:ext cx="7921253" cy="1798638"/>
          </a:xfrm>
        </p:spPr>
        <p:txBody>
          <a:bodyPr/>
          <a:lstStyle>
            <a:lvl1pPr marL="0" indent="0" algn="ctr">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27156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
        <p:nvSpPr>
          <p:cNvPr id="13" name="Text Placeholder 12"/>
          <p:cNvSpPr>
            <a:spLocks noGrp="1"/>
          </p:cNvSpPr>
          <p:nvPr>
            <p:ph type="body" sz="quarter" idx="13"/>
          </p:nvPr>
        </p:nvSpPr>
        <p:spPr>
          <a:xfrm>
            <a:off x="468313" y="1628775"/>
            <a:ext cx="8218487" cy="4133850"/>
          </a:xfrm>
        </p:spPr>
        <p:txBody>
          <a:bodyPr/>
          <a:lstStyle>
            <a:lvl1pPr marL="514350" indent="-514350">
              <a:buClr>
                <a:srgbClr val="326195"/>
              </a:buClr>
              <a:buFont typeface="+mj-lt"/>
              <a:buAutoNum type="arabicPeriod"/>
              <a:defRPr/>
            </a:lvl1pPr>
          </a:lstStyle>
          <a:p>
            <a:pPr lvl="0"/>
            <a:r>
              <a:rPr lang="en-US" dirty="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no bullt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
        <p:nvSpPr>
          <p:cNvPr id="7" name="Text Placeholder 6"/>
          <p:cNvSpPr>
            <a:spLocks noGrp="1"/>
          </p:cNvSpPr>
          <p:nvPr>
            <p:ph type="body" sz="quarter" idx="13"/>
          </p:nvPr>
        </p:nvSpPr>
        <p:spPr>
          <a:xfrm>
            <a:off x="468313" y="1628775"/>
            <a:ext cx="8218487" cy="4133850"/>
          </a:xfrm>
        </p:spPr>
        <p:txBody>
          <a:bodyPr/>
          <a:lstStyle>
            <a:lvl1pPr marL="0">
              <a:buNone/>
              <a:defRPr/>
            </a:lvl1pPr>
          </a:lstStyle>
          <a:p>
            <a:pPr lvl="0"/>
            <a:r>
              <a:rPr lang="en-US" dirty="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no bullt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
        <p:nvSpPr>
          <p:cNvPr id="7" name="Text Placeholder 6"/>
          <p:cNvSpPr>
            <a:spLocks noGrp="1"/>
          </p:cNvSpPr>
          <p:nvPr>
            <p:ph type="body" sz="quarter" idx="13"/>
          </p:nvPr>
        </p:nvSpPr>
        <p:spPr>
          <a:xfrm>
            <a:off x="468313" y="2204865"/>
            <a:ext cx="8218487" cy="3557760"/>
          </a:xfrm>
        </p:spPr>
        <p:txBody>
          <a:bodyPr/>
          <a:lstStyle>
            <a:lvl1pPr marL="0">
              <a:buNone/>
              <a:defRPr/>
            </a:lvl1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CA"/>
          </a:p>
        </p:txBody>
      </p:sp>
      <p:sp>
        <p:nvSpPr>
          <p:cNvPr id="9" name="Text Placeholder 8"/>
          <p:cNvSpPr>
            <a:spLocks noGrp="1"/>
          </p:cNvSpPr>
          <p:nvPr>
            <p:ph type="body" sz="quarter" idx="14" hasCustomPrompt="1"/>
          </p:nvPr>
        </p:nvSpPr>
        <p:spPr>
          <a:xfrm>
            <a:off x="468313" y="1484312"/>
            <a:ext cx="8207375" cy="648543"/>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
        <p:nvSpPr>
          <p:cNvPr id="5" name="Text Placeholder 6"/>
          <p:cNvSpPr>
            <a:spLocks noGrp="1"/>
          </p:cNvSpPr>
          <p:nvPr>
            <p:ph type="body" sz="quarter" idx="13"/>
          </p:nvPr>
        </p:nvSpPr>
        <p:spPr>
          <a:xfrm>
            <a:off x="468313" y="2204863"/>
            <a:ext cx="8218487" cy="35577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8"/>
          <p:cNvSpPr>
            <a:spLocks noGrp="1"/>
          </p:cNvSpPr>
          <p:nvPr>
            <p:ph type="body" sz="quarter" idx="14" hasCustomPrompt="1"/>
          </p:nvPr>
        </p:nvSpPr>
        <p:spPr>
          <a:xfrm>
            <a:off x="468313" y="1484312"/>
            <a:ext cx="8207375" cy="648543"/>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5898029"/>
            <a:ext cx="9144000" cy="98735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1330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8028384" y="6356350"/>
            <a:ext cx="658416" cy="365125"/>
          </a:xfrm>
          <a:prstGeom prst="rect">
            <a:avLst/>
          </a:prstGeom>
        </p:spPr>
        <p:txBody>
          <a:bodyPr vert="horz" lIns="91440" tIns="45720" rIns="91440" bIns="45720" rtlCol="0" anchor="ctr"/>
          <a:lstStyle>
            <a:lvl1pPr algn="r">
              <a:defRPr sz="1000" b="1">
                <a:solidFill>
                  <a:schemeClr val="tx1">
                    <a:tint val="75000"/>
                  </a:schemeClr>
                </a:solidFill>
                <a:latin typeface="Arial" pitchFamily="34" charset="0"/>
                <a:cs typeface="Arial" pitchFamily="34" charset="0"/>
              </a:defRPr>
            </a:lvl1pPr>
          </a:lstStyle>
          <a:p>
            <a:fld id="{E05D7ECF-CC17-4421-85DA-DFD24CA9E84B}"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70" r:id="rId4"/>
    <p:sldLayoutId id="2147483671" r:id="rId5"/>
    <p:sldLayoutId id="2147483650" r:id="rId6"/>
    <p:sldLayoutId id="2147483659" r:id="rId7"/>
    <p:sldLayoutId id="2147483660" r:id="rId8"/>
    <p:sldLayoutId id="2147483658" r:id="rId9"/>
    <p:sldLayoutId id="2147483661" r:id="rId10"/>
    <p:sldLayoutId id="2147483652" r:id="rId11"/>
    <p:sldLayoutId id="2147483653" r:id="rId12"/>
    <p:sldLayoutId id="2147483654" r:id="rId13"/>
    <p:sldLayoutId id="2147483667" r:id="rId14"/>
    <p:sldLayoutId id="2147483655" r:id="rId15"/>
    <p:sldLayoutId id="2147483656" r:id="rId16"/>
    <p:sldLayoutId id="2147483662" r:id="rId17"/>
    <p:sldLayoutId id="2147483657" r:id="rId18"/>
    <p:sldLayoutId id="2147483663" r:id="rId19"/>
    <p:sldLayoutId id="2147483664" r:id="rId20"/>
    <p:sldLayoutId id="2147483665" r:id="rId21"/>
    <p:sldLayoutId id="2147483666" r:id="rId22"/>
    <p:sldLayoutId id="214748366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0" kern="1200">
          <a:solidFill>
            <a:srgbClr val="326195"/>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1D1D1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i="1"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i="1"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300" i="1"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shrc-crsh.gc.ca/funding-financement/policies-politiques/g_stipends-s_indemnite-eng.aspx"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diagramColors" Target="../diagrams/colors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sshrc-crsh.gc.ca/about-au_sujet/partnerships-partenariats/kanishka-eng.aspx" TargetMode="External"/><Relationship Id="rId7" Type="http://schemas.openxmlformats.org/officeDocument/2006/relationships/hyperlink" Target="http://www.innovation.ca/OurFunds/CFIFunds/LeadersOpportunityFund"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www.sshrc-crsh.gc.ca/funding-financement/policies-politiques/partnered_research_training-partenariat_de_formation_de_recherche-eng.aspx" TargetMode="External"/><Relationship Id="rId5" Type="http://schemas.openxmlformats.org/officeDocument/2006/relationships/hyperlink" Target="http://www.sshrc-crsh.gc.ca/news_room-salle_de_presse/press_releases-communiques/2013/mitacs-eng.aspx" TargetMode="External"/><Relationship Id="rId4" Type="http://schemas.openxmlformats.org/officeDocument/2006/relationships/hyperlink" Target="http://www.sshrc-crsh.gc.ca/about-au_sujet/partnerships-partenariats/belmont-eng.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sshrc-crsh.gc.ca/about-au_sujet/policies-politiques/statements-enonces/aboriginal_research-recherche_autochtone-eng.aspx"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hyperlink" Target="http://www.sshrc-crsh.gc.ca/funding-financement/merit_review-evaluation_du_merite/guidelines_research-lignes_directrices_recherche-eng.aspx" TargetMode="External"/><Relationship Id="rId4" Type="http://schemas.openxmlformats.org/officeDocument/2006/relationships/hyperlink" Target="http://www.sshrc-crsh.gc.ca/funding-financement/programs-programmes/definitions-eng.asp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www.genomecanada.ca/en/portfolio/research/genome-canada-and-sshrc-joint-initiative.aspx"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mailto:partnershipgrants@sshrc-crsh.gc.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webgrant@sshrc-crsh.gc.c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www.sshrc-crsh.gc.ca/about-au_sujet/partnerships-partenariats/toolkit-trouse_d-information-eng.aspx"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sshrc-crsh.gc.ca/funding-financement/policies-politiques/support_tools_soutien_outils-eng.aspx"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lnSpc>
                <a:spcPct val="150000"/>
              </a:lnSpc>
              <a:spcBef>
                <a:spcPts val="600"/>
              </a:spcBef>
              <a:spcAft>
                <a:spcPts val="600"/>
              </a:spcAft>
            </a:pPr>
            <a:r>
              <a:rPr lang="en-CA" sz="2400" dirty="0"/>
              <a:t>Overview of </a:t>
            </a:r>
            <a:r>
              <a:rPr lang="en-CA" sz="2400" dirty="0" smtClean="0"/>
              <a:t>Partnership Funding Opportunities</a:t>
            </a:r>
            <a:br>
              <a:rPr lang="en-CA" sz="2400" dirty="0" smtClean="0"/>
            </a:br>
            <a:r>
              <a:rPr lang="en-CA" sz="2400" dirty="0" smtClean="0"/>
              <a:t>October, 2015</a:t>
            </a:r>
            <a:endParaRPr lang="en-CA" sz="2400" dirty="0"/>
          </a:p>
        </p:txBody>
      </p:sp>
    </p:spTree>
    <p:extLst>
      <p:ext uri="{BB962C8B-B14F-4D97-AF65-F5344CB8AC3E}">
        <p14:creationId xmlns:p14="http://schemas.microsoft.com/office/powerpoint/2010/main" val="372082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Characteristics</a:t>
            </a:r>
          </a:p>
        </p:txBody>
      </p:sp>
      <p:sp>
        <p:nvSpPr>
          <p:cNvPr id="3" name="Slide Number Placeholder 2"/>
          <p:cNvSpPr>
            <a:spLocks noGrp="1"/>
          </p:cNvSpPr>
          <p:nvPr>
            <p:ph type="sldNum" sz="quarter" idx="12"/>
          </p:nvPr>
        </p:nvSpPr>
        <p:spPr/>
        <p:txBody>
          <a:bodyPr/>
          <a:lstStyle/>
          <a:p>
            <a:fld id="{E05D7ECF-CC17-4421-85DA-DFD24CA9E84B}" type="slidenum">
              <a:rPr lang="en-CA" smtClean="0"/>
              <a:pPr/>
              <a:t>10</a:t>
            </a:fld>
            <a:endParaRPr lang="en-CA"/>
          </a:p>
        </p:txBody>
      </p:sp>
      <p:sp>
        <p:nvSpPr>
          <p:cNvPr id="4" name="Text Placeholder 3"/>
          <p:cNvSpPr>
            <a:spLocks noGrp="1"/>
          </p:cNvSpPr>
          <p:nvPr>
            <p:ph type="body" sz="quarter" idx="13"/>
          </p:nvPr>
        </p:nvSpPr>
        <p:spPr/>
        <p:txBody>
          <a:bodyPr>
            <a:normAutofit/>
          </a:bodyPr>
          <a:lstStyle/>
          <a:p>
            <a:pPr>
              <a:spcBef>
                <a:spcPts val="1200"/>
              </a:spcBef>
              <a:spcAft>
                <a:spcPts val="1200"/>
              </a:spcAft>
            </a:pPr>
            <a:r>
              <a:rPr lang="en-CA" dirty="0"/>
              <a:t>Research-creation proposals are eligible, and involve a slightly modified application form. </a:t>
            </a:r>
          </a:p>
          <a:p>
            <a:pPr>
              <a:spcBef>
                <a:spcPts val="1200"/>
              </a:spcBef>
              <a:spcAft>
                <a:spcPts val="1200"/>
              </a:spcAft>
            </a:pPr>
            <a:r>
              <a:rPr lang="en-CA" dirty="0">
                <a:hlinkClick r:id="rId3"/>
              </a:rPr>
              <a:t>Salary Research Allowances</a:t>
            </a:r>
            <a:r>
              <a:rPr lang="en-CA" dirty="0"/>
              <a:t> are available for Canadian not-for-profit organizations with a project director or co-applicant on the proposal. </a:t>
            </a:r>
          </a:p>
          <a:p>
            <a:pPr>
              <a:spcBef>
                <a:spcPts val="1200"/>
              </a:spcBef>
              <a:spcAft>
                <a:spcPts val="1200"/>
              </a:spcAft>
            </a:pPr>
            <a:endParaRPr lang="en-CA" dirty="0"/>
          </a:p>
        </p:txBody>
      </p:sp>
    </p:spTree>
    <p:extLst>
      <p:ext uri="{BB962C8B-B14F-4D97-AF65-F5344CB8AC3E}">
        <p14:creationId xmlns:p14="http://schemas.microsoft.com/office/powerpoint/2010/main" val="57881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Competition Cycle</a:t>
            </a:r>
            <a:endParaRPr lang="en-CA" dirty="0"/>
          </a:p>
        </p:txBody>
      </p:sp>
      <p:sp>
        <p:nvSpPr>
          <p:cNvPr id="3" name="Slide Number Placeholder 2"/>
          <p:cNvSpPr>
            <a:spLocks noGrp="1"/>
          </p:cNvSpPr>
          <p:nvPr>
            <p:ph type="sldNum" sz="quarter" idx="12"/>
          </p:nvPr>
        </p:nvSpPr>
        <p:spPr>
          <a:xfrm>
            <a:off x="8015088" y="5860243"/>
            <a:ext cx="658416" cy="365125"/>
          </a:xfrm>
        </p:spPr>
        <p:txBody>
          <a:bodyPr/>
          <a:lstStyle/>
          <a:p>
            <a:fld id="{E05D7ECF-CC17-4421-85DA-DFD24CA9E84B}" type="slidenum">
              <a:rPr lang="en-CA" smtClean="0"/>
              <a:pPr/>
              <a:t>11</a:t>
            </a:fld>
            <a:endParaRPr lang="en-CA"/>
          </a:p>
        </p:txBody>
      </p:sp>
      <p:grpSp>
        <p:nvGrpSpPr>
          <p:cNvPr id="5" name="Group 4"/>
          <p:cNvGrpSpPr/>
          <p:nvPr/>
        </p:nvGrpSpPr>
        <p:grpSpPr>
          <a:xfrm>
            <a:off x="2560309" y="1155559"/>
            <a:ext cx="4810236" cy="1820015"/>
            <a:chOff x="2627784" y="2533459"/>
            <a:chExt cx="4776192" cy="1991437"/>
          </a:xfrm>
        </p:grpSpPr>
        <p:graphicFrame>
          <p:nvGraphicFramePr>
            <p:cNvPr id="6" name="Diagram 5"/>
            <p:cNvGraphicFramePr/>
            <p:nvPr>
              <p:extLst>
                <p:ext uri="{D42A27DB-BD31-4B8C-83A1-F6EECF244321}">
                  <p14:modId xmlns:p14="http://schemas.microsoft.com/office/powerpoint/2010/main" val="656764429"/>
                </p:ext>
              </p:extLst>
            </p:nvPr>
          </p:nvGraphicFramePr>
          <p:xfrm>
            <a:off x="2627784" y="2780928"/>
            <a:ext cx="4776192" cy="174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4427984" y="2533459"/>
              <a:ext cx="2483768" cy="615553"/>
            </a:xfrm>
            <a:prstGeom prst="rect">
              <a:avLst/>
            </a:prstGeom>
          </p:spPr>
          <p:txBody>
            <a:bodyPr wrap="square">
              <a:spAutoFit/>
            </a:bodyPr>
            <a:lstStyle/>
            <a:p>
              <a:pPr lvl="0" algn="ctr" defTabSz="444500">
                <a:lnSpc>
                  <a:spcPct val="90000"/>
                </a:lnSpc>
                <a:spcAft>
                  <a:spcPct val="35000"/>
                </a:spcAft>
              </a:pPr>
              <a:r>
                <a:rPr lang="en-CA" sz="1000" dirty="0">
                  <a:latin typeface="Calibri" pitchFamily="34" charset="0"/>
                  <a:cs typeface="Calibri" pitchFamily="34" charset="0"/>
                </a:rPr>
                <a:t>I</a:t>
              </a:r>
              <a:r>
                <a:rPr lang="en-CA" sz="1000" dirty="0" smtClean="0">
                  <a:latin typeface="Calibri" pitchFamily="34" charset="0"/>
                  <a:cs typeface="Calibri" pitchFamily="34" charset="0"/>
                </a:rPr>
                <a:t>nternal eligibility review conducted; </a:t>
              </a:r>
            </a:p>
            <a:p>
              <a:pPr lvl="0" algn="ctr" defTabSz="444500">
                <a:lnSpc>
                  <a:spcPct val="90000"/>
                </a:lnSpc>
                <a:spcAft>
                  <a:spcPct val="35000"/>
                </a:spcAft>
              </a:pPr>
              <a:r>
                <a:rPr lang="en-CA" sz="1000" dirty="0" smtClean="0">
                  <a:latin typeface="Calibri" pitchFamily="34" charset="0"/>
                  <a:cs typeface="Calibri" pitchFamily="34" charset="0"/>
                </a:rPr>
                <a:t>Selection Committee(s) are formed; and  </a:t>
              </a:r>
            </a:p>
            <a:p>
              <a:pPr lvl="0" algn="ctr" defTabSz="444500">
                <a:lnSpc>
                  <a:spcPct val="90000"/>
                </a:lnSpc>
                <a:spcAft>
                  <a:spcPct val="35000"/>
                </a:spcAft>
              </a:pPr>
              <a:r>
                <a:rPr lang="en-CA" sz="1000" dirty="0">
                  <a:latin typeface="Calibri" pitchFamily="34" charset="0"/>
                  <a:cs typeface="Calibri" pitchFamily="34" charset="0"/>
                </a:rPr>
                <a:t>P</a:t>
              </a:r>
              <a:r>
                <a:rPr lang="en-CA" sz="1000" dirty="0" smtClean="0">
                  <a:latin typeface="Calibri" pitchFamily="34" charset="0"/>
                  <a:cs typeface="Calibri" pitchFamily="34" charset="0"/>
                </a:rPr>
                <a:t>roposals are evaluated</a:t>
              </a:r>
              <a:endParaRPr lang="en-CA" sz="1000" dirty="0">
                <a:latin typeface="Calibri" pitchFamily="34" charset="0"/>
                <a:cs typeface="Calibri" pitchFamily="34" charset="0"/>
              </a:endParaRPr>
            </a:p>
          </p:txBody>
        </p:sp>
        <p:sp>
          <p:nvSpPr>
            <p:cNvPr id="8" name="Left Brace 7"/>
            <p:cNvSpPr/>
            <p:nvPr/>
          </p:nvSpPr>
          <p:spPr>
            <a:xfrm rot="5400000">
              <a:off x="5525852" y="2572948"/>
              <a:ext cx="288032" cy="144016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cxnSp>
          <p:nvCxnSpPr>
            <p:cNvPr id="9" name="Straight Connector 8"/>
            <p:cNvCxnSpPr/>
            <p:nvPr/>
          </p:nvCxnSpPr>
          <p:spPr>
            <a:xfrm flipV="1">
              <a:off x="3347864" y="3437044"/>
              <a:ext cx="0" cy="20798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4775161" y="3669707"/>
              <a:ext cx="0" cy="20798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6485071" y="3655018"/>
              <a:ext cx="0" cy="207980"/>
            </a:xfrm>
            <a:prstGeom prst="line">
              <a:avLst/>
            </a:prstGeom>
          </p:spPr>
          <p:style>
            <a:lnRef idx="1">
              <a:schemeClr val="dk1"/>
            </a:lnRef>
            <a:fillRef idx="0">
              <a:schemeClr val="dk1"/>
            </a:fillRef>
            <a:effectRef idx="0">
              <a:schemeClr val="dk1"/>
            </a:effectRef>
            <a:fontRef idx="minor">
              <a:schemeClr val="tx1"/>
            </a:fontRef>
          </p:style>
        </p:cxnSp>
      </p:grpSp>
      <p:grpSp>
        <p:nvGrpSpPr>
          <p:cNvPr id="12" name="Group 11"/>
          <p:cNvGrpSpPr/>
          <p:nvPr/>
        </p:nvGrpSpPr>
        <p:grpSpPr>
          <a:xfrm>
            <a:off x="2568693" y="2813573"/>
            <a:ext cx="4776192" cy="1601165"/>
            <a:chOff x="2627784" y="2780928"/>
            <a:chExt cx="4776192" cy="1743968"/>
          </a:xfrm>
        </p:grpSpPr>
        <p:graphicFrame>
          <p:nvGraphicFramePr>
            <p:cNvPr id="13" name="Diagram 12"/>
            <p:cNvGraphicFramePr/>
            <p:nvPr>
              <p:extLst>
                <p:ext uri="{D42A27DB-BD31-4B8C-83A1-F6EECF244321}">
                  <p14:modId xmlns:p14="http://schemas.microsoft.com/office/powerpoint/2010/main" val="1537492537"/>
                </p:ext>
              </p:extLst>
            </p:nvPr>
          </p:nvGraphicFramePr>
          <p:xfrm>
            <a:off x="2627784" y="2780928"/>
            <a:ext cx="4776192" cy="1743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6" name="Straight Connector 15"/>
            <p:cNvCxnSpPr/>
            <p:nvPr/>
          </p:nvCxnSpPr>
          <p:spPr>
            <a:xfrm flipV="1">
              <a:off x="3347864" y="3437044"/>
              <a:ext cx="0" cy="20798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4782083" y="3669707"/>
              <a:ext cx="0" cy="20798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6495116" y="3669707"/>
              <a:ext cx="0" cy="207980"/>
            </a:xfrm>
            <a:prstGeom prst="line">
              <a:avLst/>
            </a:prstGeom>
          </p:spPr>
          <p:style>
            <a:lnRef idx="1">
              <a:schemeClr val="dk1"/>
            </a:lnRef>
            <a:fillRef idx="0">
              <a:schemeClr val="dk1"/>
            </a:fillRef>
            <a:effectRef idx="0">
              <a:schemeClr val="dk1"/>
            </a:effectRef>
            <a:fontRef idx="minor">
              <a:schemeClr val="tx1"/>
            </a:fontRef>
          </p:style>
        </p:cxnSp>
      </p:grpSp>
      <p:sp>
        <p:nvSpPr>
          <p:cNvPr id="19" name="Rectangle 18"/>
          <p:cNvSpPr/>
          <p:nvPr/>
        </p:nvSpPr>
        <p:spPr>
          <a:xfrm>
            <a:off x="647191" y="1709776"/>
            <a:ext cx="1527406" cy="923330"/>
          </a:xfrm>
          <a:prstGeom prst="rect">
            <a:avLst/>
          </a:prstGeom>
        </p:spPr>
        <p:txBody>
          <a:bodyPr wrap="none">
            <a:spAutoFit/>
          </a:bodyPr>
          <a:lstStyle/>
          <a:p>
            <a:pPr marL="0" indent="0" algn="ctr">
              <a:spcBef>
                <a:spcPts val="0"/>
              </a:spcBef>
              <a:spcAft>
                <a:spcPts val="0"/>
              </a:spcAft>
              <a:buNone/>
            </a:pPr>
            <a:r>
              <a:rPr lang="en-CA" b="1" dirty="0" smtClean="0">
                <a:latin typeface="Calibri" pitchFamily="34" charset="0"/>
                <a:cs typeface="Calibri" pitchFamily="34" charset="0"/>
              </a:rPr>
              <a:t>Partnership </a:t>
            </a:r>
          </a:p>
          <a:p>
            <a:pPr marL="0" indent="0" algn="ctr">
              <a:spcBef>
                <a:spcPts val="0"/>
              </a:spcBef>
              <a:spcAft>
                <a:spcPts val="0"/>
              </a:spcAft>
              <a:buNone/>
            </a:pPr>
            <a:r>
              <a:rPr lang="en-CA" b="1" dirty="0" smtClean="0">
                <a:latin typeface="Calibri" pitchFamily="34" charset="0"/>
                <a:cs typeface="Calibri" pitchFamily="34" charset="0"/>
              </a:rPr>
              <a:t>Development </a:t>
            </a:r>
          </a:p>
          <a:p>
            <a:pPr marL="0" indent="0" algn="ctr">
              <a:spcBef>
                <a:spcPts val="0"/>
              </a:spcBef>
              <a:spcAft>
                <a:spcPts val="0"/>
              </a:spcAft>
              <a:buNone/>
            </a:pPr>
            <a:r>
              <a:rPr lang="en-CA" b="1" dirty="0" smtClean="0">
                <a:latin typeface="Calibri" pitchFamily="34" charset="0"/>
                <a:cs typeface="Calibri" pitchFamily="34" charset="0"/>
              </a:rPr>
              <a:t>Grants</a:t>
            </a:r>
            <a:endParaRPr lang="en-CA" b="1" dirty="0">
              <a:latin typeface="Calibri" pitchFamily="34" charset="0"/>
              <a:cs typeface="Calibri" pitchFamily="34" charset="0"/>
            </a:endParaRPr>
          </a:p>
        </p:txBody>
      </p:sp>
      <p:sp>
        <p:nvSpPr>
          <p:cNvPr id="20" name="Rectangle 19"/>
          <p:cNvSpPr/>
          <p:nvPr/>
        </p:nvSpPr>
        <p:spPr>
          <a:xfrm>
            <a:off x="546798" y="3049773"/>
            <a:ext cx="1728192" cy="923330"/>
          </a:xfrm>
          <a:prstGeom prst="rect">
            <a:avLst/>
          </a:prstGeom>
        </p:spPr>
        <p:txBody>
          <a:bodyPr wrap="square">
            <a:spAutoFit/>
          </a:bodyPr>
          <a:lstStyle/>
          <a:p>
            <a:pPr marL="0" indent="0" algn="ctr">
              <a:spcBef>
                <a:spcPts val="0"/>
              </a:spcBef>
              <a:spcAft>
                <a:spcPts val="0"/>
              </a:spcAft>
              <a:buNone/>
            </a:pPr>
            <a:r>
              <a:rPr lang="en-CA" b="1" dirty="0">
                <a:latin typeface="Calibri" pitchFamily="34" charset="0"/>
                <a:cs typeface="Calibri" pitchFamily="34" charset="0"/>
              </a:rPr>
              <a:t>Partnership </a:t>
            </a:r>
          </a:p>
          <a:p>
            <a:pPr marL="0" indent="0" algn="ctr">
              <a:spcBef>
                <a:spcPts val="0"/>
              </a:spcBef>
              <a:spcAft>
                <a:spcPts val="0"/>
              </a:spcAft>
              <a:buNone/>
            </a:pPr>
            <a:r>
              <a:rPr lang="en-CA" b="1" dirty="0" smtClean="0">
                <a:latin typeface="Calibri" pitchFamily="34" charset="0"/>
                <a:cs typeface="Calibri" pitchFamily="34" charset="0"/>
              </a:rPr>
              <a:t>Grants </a:t>
            </a:r>
          </a:p>
          <a:p>
            <a:pPr marL="0" indent="0" algn="ctr">
              <a:spcBef>
                <a:spcPts val="0"/>
              </a:spcBef>
              <a:spcAft>
                <a:spcPts val="0"/>
              </a:spcAft>
              <a:buNone/>
            </a:pPr>
            <a:r>
              <a:rPr lang="en-CA" b="1" dirty="0" smtClean="0">
                <a:latin typeface="Calibri" pitchFamily="34" charset="0"/>
                <a:cs typeface="Calibri" pitchFamily="34" charset="0"/>
              </a:rPr>
              <a:t>(LOI)</a:t>
            </a:r>
            <a:endParaRPr lang="en-CA" b="1" dirty="0">
              <a:latin typeface="Calibri" pitchFamily="34" charset="0"/>
              <a:cs typeface="Calibri" pitchFamily="34" charset="0"/>
            </a:endParaRPr>
          </a:p>
        </p:txBody>
      </p:sp>
      <p:grpSp>
        <p:nvGrpSpPr>
          <p:cNvPr id="28" name="Group 27"/>
          <p:cNvGrpSpPr/>
          <p:nvPr/>
        </p:nvGrpSpPr>
        <p:grpSpPr>
          <a:xfrm>
            <a:off x="2614028" y="4258947"/>
            <a:ext cx="4776192" cy="1601165"/>
            <a:chOff x="2642888" y="3924283"/>
            <a:chExt cx="4776192" cy="1601165"/>
          </a:xfrm>
        </p:grpSpPr>
        <p:graphicFrame>
          <p:nvGraphicFramePr>
            <p:cNvPr id="29" name="Diagram 28"/>
            <p:cNvGraphicFramePr/>
            <p:nvPr>
              <p:extLst>
                <p:ext uri="{D42A27DB-BD31-4B8C-83A1-F6EECF244321}">
                  <p14:modId xmlns:p14="http://schemas.microsoft.com/office/powerpoint/2010/main" val="2699539582"/>
                </p:ext>
              </p:extLst>
            </p:nvPr>
          </p:nvGraphicFramePr>
          <p:xfrm>
            <a:off x="2642888" y="3924283"/>
            <a:ext cx="4776192" cy="16011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32" name="Straight Connector 31"/>
            <p:cNvCxnSpPr/>
            <p:nvPr/>
          </p:nvCxnSpPr>
          <p:spPr>
            <a:xfrm flipV="1">
              <a:off x="3362968" y="4526674"/>
              <a:ext cx="0" cy="19095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V="1">
              <a:off x="4797187" y="4740285"/>
              <a:ext cx="0" cy="19095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V="1">
              <a:off x="6510220" y="4740285"/>
              <a:ext cx="0" cy="190950"/>
            </a:xfrm>
            <a:prstGeom prst="line">
              <a:avLst/>
            </a:prstGeom>
          </p:spPr>
          <p:style>
            <a:lnRef idx="1">
              <a:schemeClr val="dk1"/>
            </a:lnRef>
            <a:fillRef idx="0">
              <a:schemeClr val="dk1"/>
            </a:fillRef>
            <a:effectRef idx="0">
              <a:schemeClr val="dk1"/>
            </a:effectRef>
            <a:fontRef idx="minor">
              <a:schemeClr val="tx1"/>
            </a:fontRef>
          </p:style>
        </p:cxnSp>
      </p:grpSp>
      <p:sp>
        <p:nvSpPr>
          <p:cNvPr id="35" name="Rectangle 34"/>
          <p:cNvSpPr/>
          <p:nvPr/>
        </p:nvSpPr>
        <p:spPr>
          <a:xfrm>
            <a:off x="592133" y="4495148"/>
            <a:ext cx="1728192" cy="923330"/>
          </a:xfrm>
          <a:prstGeom prst="rect">
            <a:avLst/>
          </a:prstGeom>
        </p:spPr>
        <p:txBody>
          <a:bodyPr wrap="square">
            <a:spAutoFit/>
          </a:bodyPr>
          <a:lstStyle/>
          <a:p>
            <a:pPr marL="0" indent="0" algn="ctr">
              <a:spcBef>
                <a:spcPts val="0"/>
              </a:spcBef>
              <a:spcAft>
                <a:spcPts val="0"/>
              </a:spcAft>
              <a:buNone/>
            </a:pPr>
            <a:r>
              <a:rPr lang="en-CA" b="1" dirty="0">
                <a:latin typeface="Calibri" pitchFamily="34" charset="0"/>
                <a:cs typeface="Calibri" pitchFamily="34" charset="0"/>
              </a:rPr>
              <a:t>Partnership </a:t>
            </a:r>
          </a:p>
          <a:p>
            <a:pPr marL="0" indent="0" algn="ctr">
              <a:spcBef>
                <a:spcPts val="0"/>
              </a:spcBef>
              <a:spcAft>
                <a:spcPts val="0"/>
              </a:spcAft>
              <a:buNone/>
            </a:pPr>
            <a:r>
              <a:rPr lang="en-CA" b="1" dirty="0" smtClean="0">
                <a:latin typeface="Calibri" pitchFamily="34" charset="0"/>
                <a:cs typeface="Calibri" pitchFamily="34" charset="0"/>
              </a:rPr>
              <a:t>Grants </a:t>
            </a:r>
          </a:p>
          <a:p>
            <a:pPr marL="0" indent="0" algn="ctr">
              <a:spcBef>
                <a:spcPts val="0"/>
              </a:spcBef>
              <a:spcAft>
                <a:spcPts val="0"/>
              </a:spcAft>
              <a:buNone/>
            </a:pPr>
            <a:r>
              <a:rPr lang="en-CA" b="1" dirty="0" smtClean="0">
                <a:latin typeface="Calibri" pitchFamily="34" charset="0"/>
                <a:cs typeface="Calibri" pitchFamily="34" charset="0"/>
              </a:rPr>
              <a:t>(Formal)</a:t>
            </a:r>
            <a:endParaRPr lang="en-CA" b="1" dirty="0">
              <a:latin typeface="Calibri" pitchFamily="34" charset="0"/>
              <a:cs typeface="Calibri" pitchFamily="34" charset="0"/>
            </a:endParaRPr>
          </a:p>
        </p:txBody>
      </p:sp>
    </p:spTree>
    <p:extLst>
      <p:ext uri="{BB962C8B-B14F-4D97-AF65-F5344CB8AC3E}">
        <p14:creationId xmlns:p14="http://schemas.microsoft.com/office/powerpoint/2010/main" val="291875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Special Initiatives</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pPr/>
              <a:t>12</a:t>
            </a:fld>
            <a:endParaRPr lang="en-CA"/>
          </a:p>
        </p:txBody>
      </p:sp>
      <p:sp>
        <p:nvSpPr>
          <p:cNvPr id="4" name="Text Placeholder 3"/>
          <p:cNvSpPr>
            <a:spLocks noGrp="1"/>
          </p:cNvSpPr>
          <p:nvPr>
            <p:ph type="body" sz="quarter" idx="13"/>
          </p:nvPr>
        </p:nvSpPr>
        <p:spPr/>
        <p:txBody>
          <a:bodyPr>
            <a:normAutofit/>
          </a:bodyPr>
          <a:lstStyle/>
          <a:p>
            <a:pPr>
              <a:spcBef>
                <a:spcPts val="1200"/>
              </a:spcBef>
              <a:spcAft>
                <a:spcPts val="1200"/>
              </a:spcAft>
            </a:pPr>
            <a:r>
              <a:rPr lang="en-CA" dirty="0" smtClean="0"/>
              <a:t>Some special initiatives that are offered through PG and PDG include the </a:t>
            </a:r>
            <a:r>
              <a:rPr lang="en-CA" dirty="0" err="1" smtClean="0">
                <a:hlinkClick r:id="rId3"/>
              </a:rPr>
              <a:t>Kanishka</a:t>
            </a:r>
            <a:r>
              <a:rPr lang="en-CA" dirty="0" smtClean="0">
                <a:hlinkClick r:id="rId3"/>
              </a:rPr>
              <a:t> Project</a:t>
            </a:r>
            <a:r>
              <a:rPr lang="en-CA" dirty="0" smtClean="0"/>
              <a:t>, the </a:t>
            </a:r>
            <a:r>
              <a:rPr lang="en-CA" dirty="0" smtClean="0">
                <a:hlinkClick r:id="rId4"/>
              </a:rPr>
              <a:t>Belmont Forum</a:t>
            </a:r>
            <a:r>
              <a:rPr lang="en-CA" dirty="0" smtClean="0"/>
              <a:t>, and the </a:t>
            </a:r>
            <a:r>
              <a:rPr lang="en-CA" dirty="0" err="1" smtClean="0">
                <a:hlinkClick r:id="rId5"/>
              </a:rPr>
              <a:t>Mitacs</a:t>
            </a:r>
            <a:r>
              <a:rPr lang="en-CA" dirty="0" smtClean="0">
                <a:hlinkClick r:id="rId5"/>
              </a:rPr>
              <a:t>-Accelerate Internship program</a:t>
            </a:r>
            <a:r>
              <a:rPr lang="en-CA" dirty="0" smtClean="0"/>
              <a:t>. </a:t>
            </a:r>
          </a:p>
          <a:p>
            <a:pPr>
              <a:spcBef>
                <a:spcPts val="1200"/>
              </a:spcBef>
              <a:spcAft>
                <a:spcPts val="600"/>
              </a:spcAft>
            </a:pPr>
            <a:r>
              <a:rPr lang="en-CA" dirty="0"/>
              <a:t>There are some special initiatives/approaches that are only offered through </a:t>
            </a:r>
            <a:r>
              <a:rPr lang="en-CA" dirty="0" smtClean="0"/>
              <a:t>PG: </a:t>
            </a:r>
          </a:p>
          <a:p>
            <a:pPr lvl="1">
              <a:spcBef>
                <a:spcPts val="600"/>
              </a:spcBef>
              <a:spcAft>
                <a:spcPts val="600"/>
              </a:spcAft>
            </a:pPr>
            <a:r>
              <a:rPr lang="en-CA" dirty="0" smtClean="0">
                <a:hlinkClick r:id="rId6"/>
              </a:rPr>
              <a:t>Partnered </a:t>
            </a:r>
            <a:r>
              <a:rPr lang="en-CA" dirty="0">
                <a:hlinkClick r:id="rId6"/>
              </a:rPr>
              <a:t>Research Training </a:t>
            </a:r>
            <a:r>
              <a:rPr lang="en-CA" dirty="0" smtClean="0">
                <a:hlinkClick r:id="rId6"/>
              </a:rPr>
              <a:t>Initiatives</a:t>
            </a:r>
            <a:endParaRPr lang="en-CA" dirty="0" smtClean="0"/>
          </a:p>
          <a:p>
            <a:pPr lvl="1">
              <a:spcBef>
                <a:spcPts val="600"/>
              </a:spcBef>
              <a:spcAft>
                <a:spcPts val="600"/>
              </a:spcAft>
            </a:pPr>
            <a:r>
              <a:rPr lang="en-CA" dirty="0" smtClean="0"/>
              <a:t>CFI’s </a:t>
            </a:r>
            <a:r>
              <a:rPr lang="en-CA" dirty="0">
                <a:hlinkClick r:id="rId7"/>
              </a:rPr>
              <a:t>John R. Evans Leaders </a:t>
            </a:r>
            <a:r>
              <a:rPr lang="en-CA" dirty="0" smtClean="0">
                <a:hlinkClick r:id="rId7"/>
              </a:rPr>
              <a:t>Fund</a:t>
            </a:r>
            <a:r>
              <a:rPr lang="en-CA" dirty="0" smtClean="0"/>
              <a:t>.</a:t>
            </a:r>
          </a:p>
        </p:txBody>
      </p:sp>
    </p:spTree>
    <p:extLst>
      <p:ext uri="{BB962C8B-B14F-4D97-AF65-F5344CB8AC3E}">
        <p14:creationId xmlns:p14="http://schemas.microsoft.com/office/powerpoint/2010/main" val="3635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Special </a:t>
            </a:r>
            <a:r>
              <a:rPr lang="en-CA" dirty="0" smtClean="0"/>
              <a:t>Initiatives: HPW</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pPr/>
              <a:t>13</a:t>
            </a:fld>
            <a:endParaRPr lang="en-CA"/>
          </a:p>
        </p:txBody>
      </p:sp>
      <p:sp>
        <p:nvSpPr>
          <p:cNvPr id="4" name="TextBox 3"/>
          <p:cNvSpPr txBox="1"/>
          <p:nvPr/>
        </p:nvSpPr>
        <p:spPr>
          <a:xfrm>
            <a:off x="827584" y="1268760"/>
            <a:ext cx="7128792" cy="5355312"/>
          </a:xfrm>
          <a:prstGeom prst="rect">
            <a:avLst/>
          </a:prstGeom>
          <a:noFill/>
        </p:spPr>
        <p:txBody>
          <a:bodyPr wrap="square" rtlCol="0">
            <a:spAutoFit/>
          </a:bodyPr>
          <a:lstStyle/>
          <a:p>
            <a:r>
              <a:rPr lang="en-US" i="1" dirty="0" smtClean="0"/>
              <a:t>Healthy </a:t>
            </a:r>
            <a:r>
              <a:rPr lang="en-US" i="1" dirty="0"/>
              <a:t>and Productive Work </a:t>
            </a:r>
            <a:r>
              <a:rPr lang="en-US" dirty="0"/>
              <a:t>reflects the interplay between health and social sciences in responding to the growing interest in maintaining a healthy, productive and inclusive Canadian workforce</a:t>
            </a:r>
            <a:endParaRPr lang="en-CA" dirty="0" smtClean="0"/>
          </a:p>
          <a:p>
            <a:endParaRPr lang="en-CA" dirty="0" smtClean="0"/>
          </a:p>
          <a:p>
            <a:r>
              <a:rPr lang="en-CA" dirty="0" smtClean="0"/>
              <a:t>Collaboration between:</a:t>
            </a:r>
          </a:p>
          <a:p>
            <a:endParaRPr lang="en-CA" dirty="0"/>
          </a:p>
          <a:p>
            <a:endParaRPr lang="en-CA" dirty="0" smtClean="0"/>
          </a:p>
          <a:p>
            <a:endParaRPr lang="en-CA" dirty="0"/>
          </a:p>
          <a:p>
            <a:endParaRPr lang="en-CA" dirty="0" smtClean="0"/>
          </a:p>
          <a:p>
            <a:endParaRPr lang="en-CA" dirty="0"/>
          </a:p>
          <a:p>
            <a:r>
              <a:rPr lang="en-CA" dirty="0"/>
              <a:t>OBJECTIVE: To </a:t>
            </a:r>
            <a:r>
              <a:rPr lang="en-US" dirty="0"/>
              <a:t>develop </a:t>
            </a:r>
            <a:r>
              <a:rPr lang="en-US" b="1" i="1" dirty="0"/>
              <a:t>evidence-informed and gender-responsive solutions </a:t>
            </a:r>
            <a:r>
              <a:rPr lang="en-US" dirty="0"/>
              <a:t>to foster the labour force participation of men and women with health issues and disabilities, as well as older workers and workers with caregiving responsibilities outside of their paid work.</a:t>
            </a:r>
          </a:p>
          <a:p>
            <a:endParaRPr lang="en-CA" dirty="0" smtClean="0"/>
          </a:p>
          <a:p>
            <a:endParaRPr lang="en-CA" dirty="0"/>
          </a:p>
          <a:p>
            <a:endParaRPr lang="en-CA" dirty="0" smtClean="0"/>
          </a:p>
          <a:p>
            <a:endParaRPr lang="en-CA" dirty="0"/>
          </a:p>
          <a:p>
            <a:endParaRPr lang="en-CA"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21" y="2968339"/>
            <a:ext cx="3810000" cy="701480"/>
          </a:xfrm>
          <a:prstGeom prst="rect">
            <a:avLst/>
          </a:prstGeom>
        </p:spPr>
      </p:pic>
      <p:pic>
        <p:nvPicPr>
          <p:cNvPr id="6" name="Picture 65" descr="S:\Resources\Logos\CIHR-IRSC logo\jpeg\CIHRnot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2463" y="2348880"/>
            <a:ext cx="190182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4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Special </a:t>
            </a:r>
            <a:r>
              <a:rPr lang="en-CA" dirty="0" smtClean="0"/>
              <a:t>Initiatives: HPW</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pPr/>
              <a:t>14</a:t>
            </a:fld>
            <a:endParaRPr lang="en-CA"/>
          </a:p>
        </p:txBody>
      </p:sp>
      <p:graphicFrame>
        <p:nvGraphicFramePr>
          <p:cNvPr id="5" name="Content Placeholder 3"/>
          <p:cNvGraphicFramePr>
            <a:graphicFrameLocks/>
          </p:cNvGraphicFramePr>
          <p:nvPr>
            <p:extLst>
              <p:ext uri="{D42A27DB-BD31-4B8C-83A1-F6EECF244321}">
                <p14:modId xmlns:p14="http://schemas.microsoft.com/office/powerpoint/2010/main" val="1305749313"/>
              </p:ext>
            </p:extLst>
          </p:nvPr>
        </p:nvGraphicFramePr>
        <p:xfrm>
          <a:off x="685800" y="1293284"/>
          <a:ext cx="7620000" cy="4511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203848" y="2708920"/>
            <a:ext cx="1291444" cy="646331"/>
          </a:xfrm>
          <a:prstGeom prst="rect">
            <a:avLst/>
          </a:prstGeom>
          <a:noFill/>
        </p:spPr>
        <p:txBody>
          <a:bodyPr wrap="none" rtlCol="0">
            <a:spAutoFit/>
          </a:bodyPr>
          <a:lstStyle/>
          <a:p>
            <a:pPr algn="ctr"/>
            <a:r>
              <a:rPr lang="en-US" b="1" dirty="0" smtClean="0"/>
              <a:t>Partnership</a:t>
            </a:r>
          </a:p>
          <a:p>
            <a:pPr algn="ctr"/>
            <a:r>
              <a:rPr lang="en-US" b="1" dirty="0" smtClean="0"/>
              <a:t> Grants</a:t>
            </a:r>
            <a:endParaRPr lang="en-US" b="1" dirty="0"/>
          </a:p>
        </p:txBody>
      </p:sp>
      <p:sp>
        <p:nvSpPr>
          <p:cNvPr id="7" name="TextBox 6"/>
          <p:cNvSpPr txBox="1"/>
          <p:nvPr/>
        </p:nvSpPr>
        <p:spPr>
          <a:xfrm>
            <a:off x="1809210" y="4241884"/>
            <a:ext cx="1394637" cy="877163"/>
          </a:xfrm>
          <a:prstGeom prst="rect">
            <a:avLst/>
          </a:prstGeom>
          <a:noFill/>
        </p:spPr>
        <p:txBody>
          <a:bodyPr wrap="square" rtlCol="0">
            <a:spAutoFit/>
          </a:bodyPr>
          <a:lstStyle/>
          <a:p>
            <a:pPr algn="ctr"/>
            <a:r>
              <a:rPr lang="en-US" sz="1700" b="1" dirty="0" smtClean="0"/>
              <a:t>Partnership Development Grant</a:t>
            </a:r>
            <a:endParaRPr lang="en-US" sz="1700" b="1" dirty="0"/>
          </a:p>
        </p:txBody>
      </p:sp>
      <p:sp>
        <p:nvSpPr>
          <p:cNvPr id="8" name="TextBox 7"/>
          <p:cNvSpPr txBox="1"/>
          <p:nvPr/>
        </p:nvSpPr>
        <p:spPr>
          <a:xfrm>
            <a:off x="3995936" y="4311133"/>
            <a:ext cx="3456384" cy="369332"/>
          </a:xfrm>
          <a:prstGeom prst="rect">
            <a:avLst/>
          </a:prstGeom>
          <a:noFill/>
        </p:spPr>
        <p:txBody>
          <a:bodyPr wrap="square" rtlCol="0">
            <a:spAutoFit/>
          </a:bodyPr>
          <a:lstStyle/>
          <a:p>
            <a:r>
              <a:rPr lang="en-US" b="1" i="1" dirty="0" smtClean="0"/>
              <a:t>Deadline: November 30</a:t>
            </a:r>
            <a:r>
              <a:rPr lang="en-US" b="1" i="1" baseline="30000" dirty="0" smtClean="0"/>
              <a:t>th</a:t>
            </a:r>
            <a:r>
              <a:rPr lang="en-US" b="1" i="1" dirty="0" smtClean="0"/>
              <a:t>, 2015</a:t>
            </a:r>
            <a:endParaRPr lang="en-US" b="1" i="1" dirty="0"/>
          </a:p>
        </p:txBody>
      </p:sp>
      <p:sp>
        <p:nvSpPr>
          <p:cNvPr id="9" name="TextBox 8"/>
          <p:cNvSpPr txBox="1"/>
          <p:nvPr/>
        </p:nvSpPr>
        <p:spPr>
          <a:xfrm>
            <a:off x="4919064" y="2662753"/>
            <a:ext cx="1752600" cy="369332"/>
          </a:xfrm>
          <a:prstGeom prst="rect">
            <a:avLst/>
          </a:prstGeom>
          <a:noFill/>
        </p:spPr>
        <p:txBody>
          <a:bodyPr wrap="square" rtlCol="0">
            <a:spAutoFit/>
          </a:bodyPr>
          <a:lstStyle/>
          <a:p>
            <a:r>
              <a:rPr lang="en-US" b="1" i="1" dirty="0" smtClean="0"/>
              <a:t>(2017 launch)</a:t>
            </a:r>
            <a:endParaRPr lang="en-US" b="1" i="1" dirty="0"/>
          </a:p>
        </p:txBody>
      </p:sp>
    </p:spTree>
    <p:extLst>
      <p:ext uri="{BB962C8B-B14F-4D97-AF65-F5344CB8AC3E}">
        <p14:creationId xmlns:p14="http://schemas.microsoft.com/office/powerpoint/2010/main" val="332771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Special </a:t>
            </a:r>
            <a:r>
              <a:rPr lang="en-CA" dirty="0" smtClean="0"/>
              <a:t>Initiatives: HPW</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pPr/>
              <a:t>15</a:t>
            </a:fld>
            <a:endParaRPr lang="en-CA"/>
          </a:p>
        </p:txBody>
      </p:sp>
      <p:graphicFrame>
        <p:nvGraphicFramePr>
          <p:cNvPr id="5" name="Table 4"/>
          <p:cNvGraphicFramePr>
            <a:graphicFrameLocks noGrp="1"/>
          </p:cNvGraphicFramePr>
          <p:nvPr>
            <p:extLst>
              <p:ext uri="{D42A27DB-BD31-4B8C-83A1-F6EECF244321}">
                <p14:modId xmlns:p14="http://schemas.microsoft.com/office/powerpoint/2010/main" val="2333111880"/>
              </p:ext>
            </p:extLst>
          </p:nvPr>
        </p:nvGraphicFramePr>
        <p:xfrm>
          <a:off x="827584" y="1412776"/>
          <a:ext cx="7416800" cy="4293484"/>
        </p:xfrm>
        <a:graphic>
          <a:graphicData uri="http://schemas.openxmlformats.org/drawingml/2006/table">
            <a:tbl>
              <a:tblPr>
                <a:tableStyleId>{5C22544A-7EE6-4342-B048-85BDC9FD1C3A}</a:tableStyleId>
              </a:tblPr>
              <a:tblGrid>
                <a:gridCol w="3708400"/>
                <a:gridCol w="3708400"/>
              </a:tblGrid>
              <a:tr h="875766">
                <a:tc>
                  <a:txBody>
                    <a:bodyPr/>
                    <a:lstStyle/>
                    <a:p>
                      <a:pPr algn="ctr" fontAlgn="ctr"/>
                      <a:r>
                        <a:rPr lang="en-US" sz="2000" u="none" strike="noStrike" dirty="0">
                          <a:effectLst/>
                        </a:rPr>
                        <a:t>Stage 1: PDG</a:t>
                      </a:r>
                      <a:endParaRPr lang="en-US" sz="2000" b="1" i="0" u="none" strike="noStrike" dirty="0">
                        <a:solidFill>
                          <a:srgbClr val="000000"/>
                        </a:solidFill>
                        <a:effectLst/>
                        <a:latin typeface="Calibri"/>
                      </a:endParaRPr>
                    </a:p>
                  </a:txBody>
                  <a:tcPr marL="9525" marR="9525" marT="9525" marB="0" anchor="ctr">
                    <a:noFill/>
                  </a:tcPr>
                </a:tc>
                <a:tc>
                  <a:txBody>
                    <a:bodyPr/>
                    <a:lstStyle/>
                    <a:p>
                      <a:pPr algn="ctr" fontAlgn="ctr"/>
                      <a:r>
                        <a:rPr lang="en-US" sz="2000" u="none" strike="noStrike" dirty="0">
                          <a:effectLst/>
                        </a:rPr>
                        <a:t>Stage 2: PG</a:t>
                      </a:r>
                      <a:endParaRPr lang="en-US" sz="2000" b="1" i="0" u="none" strike="noStrike" dirty="0">
                        <a:solidFill>
                          <a:srgbClr val="000000"/>
                        </a:solidFill>
                        <a:effectLst/>
                        <a:latin typeface="Calibri"/>
                      </a:endParaRPr>
                    </a:p>
                  </a:txBody>
                  <a:tcPr marL="9525" marR="9525" marT="9525" marB="0" anchor="ctr">
                    <a:noFill/>
                  </a:tcPr>
                </a:tc>
              </a:tr>
              <a:tr h="510863">
                <a:tc>
                  <a:txBody>
                    <a:bodyPr/>
                    <a:lstStyle/>
                    <a:p>
                      <a:pPr algn="l" fontAlgn="t"/>
                      <a:r>
                        <a:rPr lang="en-US" sz="1800" u="none" strike="noStrike" dirty="0">
                          <a:effectLst/>
                        </a:rPr>
                        <a:t>Individual Grant (Applicant)</a:t>
                      </a:r>
                      <a:endParaRPr lang="en-US" sz="1800" b="0" i="0" u="none" strike="noStrike" dirty="0">
                        <a:solidFill>
                          <a:srgbClr val="000000"/>
                        </a:solidFill>
                        <a:effectLst/>
                        <a:latin typeface="Calibri"/>
                      </a:endParaRPr>
                    </a:p>
                  </a:txBody>
                  <a:tcPr marL="9525" marR="9525" marT="9525" marB="0"/>
                </a:tc>
                <a:tc>
                  <a:txBody>
                    <a:bodyPr/>
                    <a:lstStyle/>
                    <a:p>
                      <a:pPr algn="l" fontAlgn="t"/>
                      <a:r>
                        <a:rPr lang="en-US" sz="1800" u="none" strike="noStrike" dirty="0">
                          <a:effectLst/>
                        </a:rPr>
                        <a:t>Institutional Grant (Project Director)</a:t>
                      </a:r>
                      <a:endParaRPr lang="en-US" sz="1800" b="0" i="0" u="none" strike="noStrike" dirty="0">
                        <a:solidFill>
                          <a:srgbClr val="000000"/>
                        </a:solidFill>
                        <a:effectLst/>
                        <a:latin typeface="Calibri"/>
                      </a:endParaRPr>
                    </a:p>
                  </a:txBody>
                  <a:tcPr marL="9525" marR="9525" marT="9525" marB="0"/>
                </a:tc>
              </a:tr>
              <a:tr h="486537">
                <a:tc>
                  <a:txBody>
                    <a:bodyPr/>
                    <a:lstStyle/>
                    <a:p>
                      <a:pPr algn="l" fontAlgn="t"/>
                      <a:r>
                        <a:rPr lang="en-US" sz="1800" u="none" strike="noStrike" dirty="0">
                          <a:effectLst/>
                        </a:rPr>
                        <a:t>2 Years</a:t>
                      </a:r>
                      <a:endParaRPr lang="en-US" sz="1800" b="0" i="0" u="none" strike="noStrike" dirty="0">
                        <a:solidFill>
                          <a:srgbClr val="000000"/>
                        </a:solidFill>
                        <a:effectLst/>
                        <a:latin typeface="Calibri"/>
                      </a:endParaRPr>
                    </a:p>
                  </a:txBody>
                  <a:tcPr marL="9525" marR="9525" marT="9525" marB="0">
                    <a:noFill/>
                  </a:tcPr>
                </a:tc>
                <a:tc>
                  <a:txBody>
                    <a:bodyPr/>
                    <a:lstStyle/>
                    <a:p>
                      <a:pPr algn="l" fontAlgn="t"/>
                      <a:r>
                        <a:rPr lang="en-US" sz="1800" u="none" strike="noStrike" dirty="0">
                          <a:effectLst/>
                        </a:rPr>
                        <a:t>5 years</a:t>
                      </a:r>
                      <a:endParaRPr lang="en-US" sz="1800" b="0" i="0" u="none" strike="noStrike" dirty="0">
                        <a:solidFill>
                          <a:srgbClr val="000000"/>
                        </a:solidFill>
                        <a:effectLst/>
                        <a:latin typeface="Calibri"/>
                      </a:endParaRPr>
                    </a:p>
                  </a:txBody>
                  <a:tcPr marL="9525" marR="9525" marT="9525" marB="0">
                    <a:noFill/>
                  </a:tcPr>
                </a:tc>
              </a:tr>
              <a:tr h="626163">
                <a:tc>
                  <a:txBody>
                    <a:bodyPr/>
                    <a:lstStyle/>
                    <a:p>
                      <a:pPr algn="l" fontAlgn="t"/>
                      <a:r>
                        <a:rPr lang="en-US" sz="1800" u="none" strike="noStrike" dirty="0">
                          <a:effectLst/>
                        </a:rPr>
                        <a:t>$75,000/year</a:t>
                      </a:r>
                      <a:endParaRPr lang="en-US" sz="1800" b="0" i="0" u="none" strike="noStrike" dirty="0">
                        <a:solidFill>
                          <a:srgbClr val="000000"/>
                        </a:solidFill>
                        <a:effectLst/>
                        <a:latin typeface="Calibri"/>
                      </a:endParaRPr>
                    </a:p>
                  </a:txBody>
                  <a:tcPr marL="9525" marR="9525" marT="9525" marB="0"/>
                </a:tc>
                <a:tc>
                  <a:txBody>
                    <a:bodyPr/>
                    <a:lstStyle/>
                    <a:p>
                      <a:pPr algn="l" fontAlgn="t"/>
                      <a:r>
                        <a:rPr lang="en-CA" sz="1800" u="none" strike="noStrike" dirty="0">
                          <a:effectLst/>
                        </a:rPr>
                        <a:t>$325,000/years 1-4</a:t>
                      </a:r>
                      <a:br>
                        <a:rPr lang="en-CA" sz="1800" u="none" strike="noStrike" dirty="0">
                          <a:effectLst/>
                        </a:rPr>
                      </a:br>
                      <a:r>
                        <a:rPr lang="en-CA" sz="1800" u="none" strike="noStrike" dirty="0">
                          <a:effectLst/>
                        </a:rPr>
                        <a:t>$125,000/year 5 for dissemination</a:t>
                      </a:r>
                      <a:endParaRPr lang="en-CA" sz="1800" b="0" i="0" u="none" strike="noStrike" dirty="0">
                        <a:solidFill>
                          <a:srgbClr val="000000"/>
                        </a:solidFill>
                        <a:effectLst/>
                        <a:latin typeface="Calibri"/>
                      </a:endParaRPr>
                    </a:p>
                  </a:txBody>
                  <a:tcPr marL="9525" marR="9525" marT="9525" marB="0"/>
                </a:tc>
              </a:tr>
              <a:tr h="714094">
                <a:tc>
                  <a:txBody>
                    <a:bodyPr/>
                    <a:lstStyle/>
                    <a:p>
                      <a:pPr algn="l" fontAlgn="t"/>
                      <a:r>
                        <a:rPr lang="en-US" sz="1800" u="none" strike="noStrike" dirty="0">
                          <a:effectLst/>
                        </a:rPr>
                        <a:t>No mandatory matching funds</a:t>
                      </a:r>
                      <a:endParaRPr lang="en-US" sz="1800" b="0" i="0" u="none" strike="noStrike" dirty="0">
                        <a:solidFill>
                          <a:srgbClr val="000000"/>
                        </a:solidFill>
                        <a:effectLst/>
                        <a:latin typeface="Calibri"/>
                      </a:endParaRPr>
                    </a:p>
                  </a:txBody>
                  <a:tcPr marL="9525" marR="9525" marT="9525" marB="0">
                    <a:noFill/>
                  </a:tcPr>
                </a:tc>
                <a:tc>
                  <a:txBody>
                    <a:bodyPr/>
                    <a:lstStyle/>
                    <a:p>
                      <a:pPr algn="l" fontAlgn="t"/>
                      <a:r>
                        <a:rPr lang="en-CA" sz="1800" u="none" strike="noStrike" smtClean="0">
                          <a:effectLst/>
                        </a:rPr>
                        <a:t>Minimum </a:t>
                      </a:r>
                      <a:r>
                        <a:rPr lang="en-CA" sz="1800" u="none" strike="noStrike" dirty="0">
                          <a:effectLst/>
                        </a:rPr>
                        <a:t>of 35% matching funds over the 5 year grant period</a:t>
                      </a:r>
                      <a:endParaRPr lang="en-CA" sz="1800" b="0" i="0" u="none" strike="noStrike" dirty="0">
                        <a:solidFill>
                          <a:srgbClr val="000000"/>
                        </a:solidFill>
                        <a:effectLst/>
                        <a:latin typeface="Calibri"/>
                      </a:endParaRPr>
                    </a:p>
                  </a:txBody>
                  <a:tcPr marL="9525" marR="9525" marT="9525" marB="0">
                    <a:noFill/>
                  </a:tcPr>
                </a:tc>
              </a:tr>
              <a:tr h="486537">
                <a:tc>
                  <a:txBody>
                    <a:bodyPr/>
                    <a:lstStyle/>
                    <a:p>
                      <a:pPr algn="l" fontAlgn="t"/>
                      <a:r>
                        <a:rPr lang="en-US" sz="1800" u="none" strike="noStrike" dirty="0">
                          <a:effectLst/>
                        </a:rPr>
                        <a:t>Developing Formal Partnership</a:t>
                      </a:r>
                      <a:endParaRPr lang="en-US" sz="1800" b="0" i="0" u="none" strike="noStrike" dirty="0">
                        <a:solidFill>
                          <a:srgbClr val="000000"/>
                        </a:solidFill>
                        <a:effectLst/>
                        <a:latin typeface="Calibri"/>
                      </a:endParaRPr>
                    </a:p>
                  </a:txBody>
                  <a:tcPr marL="9525" marR="9525" marT="9525" marB="0"/>
                </a:tc>
                <a:tc>
                  <a:txBody>
                    <a:bodyPr/>
                    <a:lstStyle/>
                    <a:p>
                      <a:pPr algn="l" fontAlgn="t"/>
                      <a:r>
                        <a:rPr lang="en-US" sz="1800" u="none" strike="noStrike" dirty="0">
                          <a:effectLst/>
                        </a:rPr>
                        <a:t>Established Formal Partnership</a:t>
                      </a:r>
                      <a:endParaRPr lang="en-US" sz="1800" b="0" i="0" u="none" strike="noStrike" dirty="0">
                        <a:solidFill>
                          <a:srgbClr val="000000"/>
                        </a:solidFill>
                        <a:effectLst/>
                        <a:latin typeface="Calibri"/>
                      </a:endParaRPr>
                    </a:p>
                  </a:txBody>
                  <a:tcPr marL="9525" marR="9525" marT="9525" marB="0"/>
                </a:tc>
              </a:tr>
              <a:tr h="593524">
                <a:tc>
                  <a:txBody>
                    <a:bodyPr/>
                    <a:lstStyle/>
                    <a:p>
                      <a:pPr algn="l" fontAlgn="t"/>
                      <a:r>
                        <a:rPr lang="en-CA" sz="1800" u="none" strike="noStrike" dirty="0">
                          <a:effectLst/>
                        </a:rPr>
                        <a:t>Greater Emphasis on the Challenge: The IDEA</a:t>
                      </a:r>
                      <a:endParaRPr lang="en-CA" sz="1800" b="0" i="0" u="none" strike="noStrike" dirty="0">
                        <a:solidFill>
                          <a:srgbClr val="000000"/>
                        </a:solidFill>
                        <a:effectLst/>
                        <a:latin typeface="Calibri"/>
                      </a:endParaRPr>
                    </a:p>
                  </a:txBody>
                  <a:tcPr marL="9525" marR="9525" marT="9525" marB="0">
                    <a:noFill/>
                  </a:tcPr>
                </a:tc>
                <a:tc>
                  <a:txBody>
                    <a:bodyPr/>
                    <a:lstStyle/>
                    <a:p>
                      <a:pPr algn="l" fontAlgn="t"/>
                      <a:r>
                        <a:rPr lang="en-CA" sz="1800" u="none" strike="noStrike" dirty="0">
                          <a:effectLst/>
                        </a:rPr>
                        <a:t>Greater Emphasis on the Feasibility: The GOVERNANCE</a:t>
                      </a:r>
                      <a:endParaRPr lang="en-CA" sz="1800" b="0" i="0" u="none" strike="noStrike" dirty="0">
                        <a:solidFill>
                          <a:srgbClr val="000000"/>
                        </a:solidFill>
                        <a:effectLst/>
                        <a:latin typeface="Calibri"/>
                      </a:endParaRPr>
                    </a:p>
                  </a:txBody>
                  <a:tcPr marL="9525" marR="9525" marT="9525" marB="0">
                    <a:noFill/>
                  </a:tcPr>
                </a:tc>
              </a:tr>
            </a:tbl>
          </a:graphicData>
        </a:graphic>
      </p:graphicFrame>
    </p:spTree>
    <p:extLst>
      <p:ext uri="{BB962C8B-B14F-4D97-AF65-F5344CB8AC3E}">
        <p14:creationId xmlns:p14="http://schemas.microsoft.com/office/powerpoint/2010/main" val="380608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Special Initiatives</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pPr/>
              <a:t>16</a:t>
            </a:fld>
            <a:endParaRPr lang="en-CA"/>
          </a:p>
        </p:txBody>
      </p:sp>
      <p:sp>
        <p:nvSpPr>
          <p:cNvPr id="4" name="Text Placeholder 3"/>
          <p:cNvSpPr>
            <a:spLocks noGrp="1"/>
          </p:cNvSpPr>
          <p:nvPr>
            <p:ph type="body" sz="quarter" idx="13"/>
          </p:nvPr>
        </p:nvSpPr>
        <p:spPr/>
        <p:txBody>
          <a:bodyPr>
            <a:normAutofit fontScale="70000" lnSpcReduction="20000"/>
          </a:bodyPr>
          <a:lstStyle/>
          <a:p>
            <a:pPr marL="0" indent="0">
              <a:spcBef>
                <a:spcPts val="1200"/>
              </a:spcBef>
              <a:spcAft>
                <a:spcPts val="1200"/>
              </a:spcAft>
              <a:buNone/>
            </a:pPr>
            <a:r>
              <a:rPr lang="en-US" sz="2800" dirty="0"/>
              <a:t>In May 2015, SSHRC launched new initiatives to support and promote Aboriginal research and talent development. </a:t>
            </a:r>
            <a:endParaRPr lang="en-US" sz="2800" dirty="0" smtClean="0"/>
          </a:p>
          <a:p>
            <a:pPr>
              <a:spcBef>
                <a:spcPts val="1200"/>
              </a:spcBef>
              <a:spcAft>
                <a:spcPts val="1200"/>
              </a:spcAft>
            </a:pPr>
            <a:r>
              <a:rPr lang="en-CA" sz="2800" dirty="0"/>
              <a:t>Aboriginal research </a:t>
            </a:r>
            <a:r>
              <a:rPr lang="en-CA" sz="2800" dirty="0">
                <a:hlinkClick r:id="rId3"/>
              </a:rPr>
              <a:t>statement of principles</a:t>
            </a:r>
            <a:r>
              <a:rPr lang="en-CA" sz="2800" dirty="0"/>
              <a:t> will serve to guide the implementation of SSHRC’s current and future activities.</a:t>
            </a:r>
          </a:p>
          <a:p>
            <a:pPr>
              <a:spcBef>
                <a:spcPts val="1200"/>
              </a:spcBef>
              <a:spcAft>
                <a:spcPts val="1200"/>
              </a:spcAft>
            </a:pPr>
            <a:r>
              <a:rPr lang="en-CA" sz="2800" dirty="0"/>
              <a:t>A revised definition of </a:t>
            </a:r>
            <a:r>
              <a:rPr lang="en-CA" sz="2800" dirty="0">
                <a:hlinkClick r:id="rId4"/>
              </a:rPr>
              <a:t>Aboriginal research</a:t>
            </a:r>
            <a:r>
              <a:rPr lang="en-CA" sz="2800" dirty="0"/>
              <a:t>  clarifies research “by and with” Aboriginal Peoples and emphasizes and values the existing strengths, assets  and knowledge systems of Aboriginal Peoples and communities.</a:t>
            </a:r>
          </a:p>
          <a:p>
            <a:pPr>
              <a:spcBef>
                <a:spcPts val="1200"/>
              </a:spcBef>
              <a:spcAft>
                <a:spcPts val="1200"/>
              </a:spcAft>
            </a:pPr>
            <a:r>
              <a:rPr lang="en-CA" sz="2800" dirty="0">
                <a:hlinkClick r:id="rId5"/>
              </a:rPr>
              <a:t>Guidelines for the Merit Review of Aboriginal Research</a:t>
            </a:r>
            <a:r>
              <a:rPr lang="en-CA" sz="2800" dirty="0"/>
              <a:t> are intended to assist committee members in interpreting SSHRC’s specific Challenge, Feasibility and Capability evaluation criteria in the context of Aboriginal research. </a:t>
            </a:r>
          </a:p>
          <a:p>
            <a:pPr>
              <a:spcBef>
                <a:spcPts val="1200"/>
              </a:spcBef>
              <a:spcAft>
                <a:spcPts val="1200"/>
              </a:spcAft>
            </a:pPr>
            <a:endParaRPr lang="en-US" sz="2800" dirty="0" smtClean="0"/>
          </a:p>
          <a:p>
            <a:pPr>
              <a:spcBef>
                <a:spcPts val="1200"/>
              </a:spcBef>
              <a:spcAft>
                <a:spcPts val="1200"/>
              </a:spcAft>
            </a:pPr>
            <a:endParaRPr lang="en-CA" dirty="0"/>
          </a:p>
        </p:txBody>
      </p:sp>
    </p:spTree>
    <p:extLst>
      <p:ext uri="{BB962C8B-B14F-4D97-AF65-F5344CB8AC3E}">
        <p14:creationId xmlns:p14="http://schemas.microsoft.com/office/powerpoint/2010/main" val="405066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Special Initiatives</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pPr/>
              <a:t>17</a:t>
            </a:fld>
            <a:endParaRPr lang="en-CA"/>
          </a:p>
        </p:txBody>
      </p:sp>
      <p:sp>
        <p:nvSpPr>
          <p:cNvPr id="4" name="Text Placeholder 3"/>
          <p:cNvSpPr>
            <a:spLocks noGrp="1"/>
          </p:cNvSpPr>
          <p:nvPr>
            <p:ph type="body" sz="quarter" idx="13"/>
          </p:nvPr>
        </p:nvSpPr>
        <p:spPr/>
        <p:txBody>
          <a:bodyPr>
            <a:normAutofit/>
          </a:bodyPr>
          <a:lstStyle/>
          <a:p>
            <a:pPr>
              <a:spcBef>
                <a:spcPts val="1200"/>
              </a:spcBef>
              <a:spcAft>
                <a:spcPts val="1200"/>
              </a:spcAft>
            </a:pPr>
            <a:r>
              <a:rPr lang="en-CA" dirty="0"/>
              <a:t>Economic Action Plan 2013 proposed additional funding of $7 million per year for partnerships between industry and academic </a:t>
            </a:r>
            <a:r>
              <a:rPr lang="en-CA" dirty="0" smtClean="0"/>
              <a:t>researchers.</a:t>
            </a:r>
          </a:p>
          <a:p>
            <a:pPr>
              <a:spcBef>
                <a:spcPts val="1200"/>
              </a:spcBef>
              <a:spcAft>
                <a:spcPts val="1200"/>
              </a:spcAft>
            </a:pPr>
            <a:r>
              <a:rPr lang="en-CA" dirty="0"/>
              <a:t>Industry </a:t>
            </a:r>
            <a:r>
              <a:rPr lang="en-CA" dirty="0" smtClean="0"/>
              <a:t>partner: </a:t>
            </a:r>
            <a:r>
              <a:rPr lang="en-CA" dirty="0"/>
              <a:t>A for-profit organization, or an organization that assists, supports, connects and/or represents the common interests of a group of for-profit, incorporated organizations, such as an industry association or a formal or informal consortium</a:t>
            </a:r>
            <a:r>
              <a:rPr lang="en-CA" dirty="0" smtClean="0"/>
              <a:t>.</a:t>
            </a:r>
            <a:endParaRPr lang="en-CA" dirty="0"/>
          </a:p>
        </p:txBody>
      </p:sp>
    </p:spTree>
    <p:extLst>
      <p:ext uri="{BB962C8B-B14F-4D97-AF65-F5344CB8AC3E}">
        <p14:creationId xmlns:p14="http://schemas.microsoft.com/office/powerpoint/2010/main" val="11924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Special Initiatives</a:t>
            </a:r>
          </a:p>
        </p:txBody>
      </p:sp>
      <p:sp>
        <p:nvSpPr>
          <p:cNvPr id="3" name="Slide Number Placeholder 2"/>
          <p:cNvSpPr>
            <a:spLocks noGrp="1"/>
          </p:cNvSpPr>
          <p:nvPr>
            <p:ph type="sldNum" sz="quarter" idx="12"/>
          </p:nvPr>
        </p:nvSpPr>
        <p:spPr/>
        <p:txBody>
          <a:bodyPr/>
          <a:lstStyle/>
          <a:p>
            <a:fld id="{E05D7ECF-CC17-4421-85DA-DFD24CA9E84B}" type="slidenum">
              <a:rPr lang="en-CA" smtClean="0"/>
              <a:pPr/>
              <a:t>18</a:t>
            </a:fld>
            <a:endParaRPr lang="en-CA"/>
          </a:p>
        </p:txBody>
      </p:sp>
      <p:sp>
        <p:nvSpPr>
          <p:cNvPr id="4" name="Text Placeholder 3"/>
          <p:cNvSpPr>
            <a:spLocks noGrp="1"/>
          </p:cNvSpPr>
          <p:nvPr>
            <p:ph type="body" sz="quarter" idx="13"/>
          </p:nvPr>
        </p:nvSpPr>
        <p:spPr/>
        <p:txBody>
          <a:bodyPr>
            <a:normAutofit fontScale="92500" lnSpcReduction="20000"/>
          </a:bodyPr>
          <a:lstStyle/>
          <a:p>
            <a:pPr marL="0" indent="0">
              <a:spcBef>
                <a:spcPts val="1200"/>
              </a:spcBef>
              <a:spcAft>
                <a:spcPts val="1200"/>
              </a:spcAft>
              <a:buNone/>
            </a:pPr>
            <a:r>
              <a:rPr lang="en-CA" dirty="0" smtClean="0"/>
              <a:t>Imagining Canada’s Future: Six Future Challenge Areas</a:t>
            </a:r>
          </a:p>
          <a:p>
            <a:pPr marL="914400" lvl="1" indent="-514350">
              <a:spcBef>
                <a:spcPts val="1200"/>
              </a:spcBef>
              <a:spcAft>
                <a:spcPts val="1200"/>
              </a:spcAft>
              <a:buFont typeface="+mj-lt"/>
              <a:buAutoNum type="arabicPeriod"/>
            </a:pPr>
            <a:r>
              <a:rPr lang="en-CA" dirty="0" smtClean="0"/>
              <a:t>New </a:t>
            </a:r>
            <a:r>
              <a:rPr lang="en-CA" dirty="0"/>
              <a:t>ways of learning for an evolving society and labour market; </a:t>
            </a:r>
          </a:p>
          <a:p>
            <a:pPr marL="914400" lvl="1" indent="-514350">
              <a:spcBef>
                <a:spcPts val="1200"/>
              </a:spcBef>
              <a:spcAft>
                <a:spcPts val="1200"/>
              </a:spcAft>
              <a:buFont typeface="+mj-lt"/>
              <a:buAutoNum type="arabicPeriod"/>
            </a:pPr>
            <a:r>
              <a:rPr lang="en-CA" dirty="0"/>
              <a:t>Effects of the quest for energy and natural resources;</a:t>
            </a:r>
          </a:p>
          <a:p>
            <a:pPr marL="914400" lvl="1" indent="-514350">
              <a:spcBef>
                <a:spcPts val="1200"/>
              </a:spcBef>
              <a:spcAft>
                <a:spcPts val="1200"/>
              </a:spcAft>
              <a:buFont typeface="+mj-lt"/>
              <a:buAutoNum type="arabicPeriod"/>
            </a:pPr>
            <a:r>
              <a:rPr lang="en-CA" dirty="0"/>
              <a:t>Experiences and aspirations of Aboriginal peoples in Canada;</a:t>
            </a:r>
          </a:p>
          <a:p>
            <a:pPr marL="914400" lvl="1" indent="-514350">
              <a:spcBef>
                <a:spcPts val="1200"/>
              </a:spcBef>
              <a:spcAft>
                <a:spcPts val="1200"/>
              </a:spcAft>
              <a:buFont typeface="+mj-lt"/>
              <a:buAutoNum type="arabicPeriod"/>
            </a:pPr>
            <a:r>
              <a:rPr lang="en-CA" dirty="0"/>
              <a:t>Leveraging emerging technologies;</a:t>
            </a:r>
          </a:p>
          <a:p>
            <a:pPr marL="914400" lvl="1" indent="-514350">
              <a:spcBef>
                <a:spcPts val="1200"/>
              </a:spcBef>
              <a:spcAft>
                <a:spcPts val="1200"/>
              </a:spcAft>
              <a:buFont typeface="+mj-lt"/>
              <a:buAutoNum type="arabicPeriod"/>
            </a:pPr>
            <a:r>
              <a:rPr lang="en-CA" dirty="0"/>
              <a:t>Implications of global peak population; and </a:t>
            </a:r>
          </a:p>
          <a:p>
            <a:pPr marL="914400" lvl="1" indent="-514350">
              <a:spcBef>
                <a:spcPts val="1200"/>
              </a:spcBef>
              <a:spcAft>
                <a:spcPts val="1200"/>
              </a:spcAft>
              <a:buFont typeface="+mj-lt"/>
              <a:buAutoNum type="arabicPeriod"/>
            </a:pPr>
            <a:r>
              <a:rPr lang="en-CA" dirty="0"/>
              <a:t>Knowledge for an interconnected, evolving global landscape</a:t>
            </a:r>
            <a:r>
              <a:rPr lang="en-CA" dirty="0" smtClean="0"/>
              <a:t>.</a:t>
            </a:r>
            <a:endParaRPr lang="en-CA" dirty="0"/>
          </a:p>
        </p:txBody>
      </p:sp>
    </p:spTree>
    <p:extLst>
      <p:ext uri="{BB962C8B-B14F-4D97-AF65-F5344CB8AC3E}">
        <p14:creationId xmlns:p14="http://schemas.microsoft.com/office/powerpoint/2010/main" val="228081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Special Initiatives</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pPr/>
              <a:t>19</a:t>
            </a:fld>
            <a:endParaRPr lang="en-CA"/>
          </a:p>
        </p:txBody>
      </p:sp>
      <p:sp>
        <p:nvSpPr>
          <p:cNvPr id="4" name="Text Placeholder 3"/>
          <p:cNvSpPr>
            <a:spLocks noGrp="1"/>
          </p:cNvSpPr>
          <p:nvPr>
            <p:ph type="body" sz="quarter" idx="13"/>
          </p:nvPr>
        </p:nvSpPr>
        <p:spPr/>
        <p:txBody>
          <a:bodyPr>
            <a:normAutofit fontScale="77500" lnSpcReduction="20000"/>
          </a:bodyPr>
          <a:lstStyle/>
          <a:p>
            <a:pPr marL="0" indent="0">
              <a:spcBef>
                <a:spcPts val="1200"/>
              </a:spcBef>
              <a:spcAft>
                <a:spcPts val="1200"/>
              </a:spcAft>
              <a:buNone/>
            </a:pPr>
            <a:r>
              <a:rPr lang="en-CA" dirty="0">
                <a:hlinkClick r:id="rId3"/>
              </a:rPr>
              <a:t>Societal Implications of Disruptive </a:t>
            </a:r>
            <a:r>
              <a:rPr lang="en-CA" dirty="0" smtClean="0">
                <a:hlinkClick r:id="rId3"/>
              </a:rPr>
              <a:t>Innovation in Genomics</a:t>
            </a:r>
            <a:endParaRPr lang="en-CA" dirty="0" smtClean="0"/>
          </a:p>
          <a:p>
            <a:pPr>
              <a:spcBef>
                <a:spcPts val="1000"/>
              </a:spcBef>
              <a:spcAft>
                <a:spcPts val="1000"/>
              </a:spcAft>
            </a:pPr>
            <a:r>
              <a:rPr lang="en-CA" dirty="0"/>
              <a:t>Joint agreement between SSHRC and Genome Canada (GC) to promote social sciences and humanities research and related activities aimed at expanding understanding of the potential for new and emerging genomic innovations to profoundly affect society </a:t>
            </a:r>
          </a:p>
          <a:p>
            <a:pPr>
              <a:spcBef>
                <a:spcPts val="1000"/>
              </a:spcBef>
              <a:spcAft>
                <a:spcPts val="1000"/>
              </a:spcAft>
            </a:pPr>
            <a:r>
              <a:rPr lang="en-CA" dirty="0"/>
              <a:t>Initiative focuses on understanding the societal implications of genomic innovations characterized as “disruptive”</a:t>
            </a:r>
          </a:p>
          <a:p>
            <a:pPr>
              <a:spcBef>
                <a:spcPts val="1000"/>
              </a:spcBef>
              <a:spcAft>
                <a:spcPts val="1000"/>
              </a:spcAft>
            </a:pPr>
            <a:r>
              <a:rPr lang="en-CA" dirty="0"/>
              <a:t>Offered within several of SSHRC’s funding opportunities</a:t>
            </a:r>
          </a:p>
          <a:p>
            <a:pPr>
              <a:spcBef>
                <a:spcPts val="1000"/>
              </a:spcBef>
              <a:spcAft>
                <a:spcPts val="1000"/>
              </a:spcAft>
            </a:pPr>
            <a:r>
              <a:rPr lang="en-CA" dirty="0"/>
              <a:t>Applications will be assessed against all other proposals received under a given SSHRC funding opportunity; GC will do a review of relevant proposals recommended for </a:t>
            </a:r>
            <a:r>
              <a:rPr lang="en-CA" dirty="0" smtClean="0"/>
              <a:t>funding</a:t>
            </a:r>
            <a:endParaRPr lang="en-CA" dirty="0"/>
          </a:p>
        </p:txBody>
      </p:sp>
    </p:spTree>
    <p:extLst>
      <p:ext uri="{BB962C8B-B14F-4D97-AF65-F5344CB8AC3E}">
        <p14:creationId xmlns:p14="http://schemas.microsoft.com/office/powerpoint/2010/main" val="6747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pPr/>
              <a:t>2</a:t>
            </a:fld>
            <a:endParaRPr lang="en-CA"/>
          </a:p>
        </p:txBody>
      </p:sp>
      <p:sp>
        <p:nvSpPr>
          <p:cNvPr id="4" name="Text Placeholder 3"/>
          <p:cNvSpPr>
            <a:spLocks noGrp="1"/>
          </p:cNvSpPr>
          <p:nvPr>
            <p:ph type="body" sz="quarter" idx="13"/>
          </p:nvPr>
        </p:nvSpPr>
        <p:spPr/>
        <p:txBody>
          <a:bodyPr/>
          <a:lstStyle/>
          <a:p>
            <a:pPr>
              <a:spcBef>
                <a:spcPts val="600"/>
              </a:spcBef>
              <a:spcAft>
                <a:spcPts val="600"/>
              </a:spcAft>
            </a:pPr>
            <a:r>
              <a:rPr lang="en-CA" dirty="0" smtClean="0"/>
              <a:t>Partnership Grants (PG) &amp; Partnership Development Grants (PDG)</a:t>
            </a:r>
          </a:p>
          <a:p>
            <a:pPr lvl="1">
              <a:spcBef>
                <a:spcPts val="600"/>
              </a:spcBef>
              <a:spcAft>
                <a:spcPts val="600"/>
              </a:spcAft>
            </a:pPr>
            <a:r>
              <a:rPr lang="en-CA" dirty="0" smtClean="0"/>
              <a:t>Key Characteristics</a:t>
            </a:r>
          </a:p>
          <a:p>
            <a:pPr lvl="1">
              <a:spcBef>
                <a:spcPts val="600"/>
              </a:spcBef>
              <a:spcAft>
                <a:spcPts val="600"/>
              </a:spcAft>
            </a:pPr>
            <a:r>
              <a:rPr lang="en-CA" dirty="0" smtClean="0"/>
              <a:t>Competition Cycle</a:t>
            </a:r>
          </a:p>
          <a:p>
            <a:pPr>
              <a:spcBef>
                <a:spcPts val="600"/>
              </a:spcBef>
              <a:spcAft>
                <a:spcPts val="600"/>
              </a:spcAft>
            </a:pPr>
            <a:r>
              <a:rPr lang="en-CA" dirty="0" smtClean="0"/>
              <a:t>Special Initiatives</a:t>
            </a:r>
          </a:p>
          <a:p>
            <a:pPr>
              <a:spcBef>
                <a:spcPts val="600"/>
              </a:spcBef>
              <a:spcAft>
                <a:spcPts val="600"/>
              </a:spcAft>
            </a:pPr>
            <a:r>
              <a:rPr lang="en-CA" dirty="0" smtClean="0"/>
              <a:t>Frequently Asked Questions</a:t>
            </a:r>
          </a:p>
          <a:p>
            <a:pPr>
              <a:spcBef>
                <a:spcPts val="600"/>
              </a:spcBef>
              <a:spcAft>
                <a:spcPts val="600"/>
              </a:spcAft>
            </a:pPr>
            <a:r>
              <a:rPr lang="en-CA" dirty="0" smtClean="0"/>
              <a:t>Questions from the audience</a:t>
            </a:r>
            <a:endParaRPr lang="en-CA" dirty="0"/>
          </a:p>
        </p:txBody>
      </p:sp>
    </p:spTree>
    <p:extLst>
      <p:ext uri="{BB962C8B-B14F-4D97-AF65-F5344CB8AC3E}">
        <p14:creationId xmlns:p14="http://schemas.microsoft.com/office/powerpoint/2010/main" val="322272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Frequently Asked Questions</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pPr/>
              <a:t>20</a:t>
            </a:fld>
            <a:endParaRPr lang="en-CA"/>
          </a:p>
        </p:txBody>
      </p:sp>
      <p:sp>
        <p:nvSpPr>
          <p:cNvPr id="4" name="Text Placeholder 3"/>
          <p:cNvSpPr>
            <a:spLocks noGrp="1"/>
          </p:cNvSpPr>
          <p:nvPr>
            <p:ph type="body" sz="quarter" idx="13"/>
          </p:nvPr>
        </p:nvSpPr>
        <p:spPr/>
        <p:txBody>
          <a:bodyPr>
            <a:normAutofit/>
          </a:bodyPr>
          <a:lstStyle/>
          <a:p>
            <a:pPr>
              <a:spcBef>
                <a:spcPts val="1200"/>
              </a:spcBef>
              <a:spcAft>
                <a:spcPts val="1200"/>
              </a:spcAft>
            </a:pPr>
            <a:r>
              <a:rPr lang="en-CA" dirty="0" smtClean="0"/>
              <a:t>When should the host institution be invited as a partner? </a:t>
            </a:r>
            <a:r>
              <a:rPr lang="en-CA" dirty="0" smtClean="0">
                <a:solidFill>
                  <a:srgbClr val="FF0000"/>
                </a:solidFill>
              </a:rPr>
              <a:t>(PDG only)</a:t>
            </a:r>
          </a:p>
          <a:p>
            <a:pPr>
              <a:spcBef>
                <a:spcPts val="1200"/>
              </a:spcBef>
              <a:spcAft>
                <a:spcPts val="1200"/>
              </a:spcAft>
            </a:pPr>
            <a:r>
              <a:rPr lang="en-CA" dirty="0" smtClean="0">
                <a:solidFill>
                  <a:schemeClr val="tx1"/>
                </a:solidFill>
              </a:rPr>
              <a:t>What is required from co-applicants? What is required from partner organizations?</a:t>
            </a:r>
          </a:p>
          <a:p>
            <a:pPr>
              <a:spcBef>
                <a:spcPts val="1200"/>
              </a:spcBef>
              <a:spcAft>
                <a:spcPts val="1200"/>
              </a:spcAft>
            </a:pPr>
            <a:r>
              <a:rPr lang="en-CA" dirty="0"/>
              <a:t>What has to be submitted as evidence of the formal partnership?</a:t>
            </a:r>
          </a:p>
          <a:p>
            <a:pPr>
              <a:spcBef>
                <a:spcPts val="1200"/>
              </a:spcBef>
              <a:spcAft>
                <a:spcPts val="1200"/>
              </a:spcAft>
            </a:pPr>
            <a:r>
              <a:rPr lang="en-CA" dirty="0"/>
              <a:t>Is an intra-university partnership eligible on its own</a:t>
            </a:r>
            <a:r>
              <a:rPr lang="en-CA" dirty="0" smtClean="0"/>
              <a:t>?</a:t>
            </a:r>
            <a:endParaRPr lang="en-CA" dirty="0" smtClean="0">
              <a:solidFill>
                <a:schemeClr val="tx1"/>
              </a:solidFill>
            </a:endParaRPr>
          </a:p>
          <a:p>
            <a:pPr>
              <a:spcBef>
                <a:spcPts val="1200"/>
              </a:spcBef>
              <a:spcAft>
                <a:spcPts val="1200"/>
              </a:spcAft>
            </a:pPr>
            <a:endParaRPr lang="en-CA" dirty="0">
              <a:solidFill>
                <a:schemeClr val="tx1"/>
              </a:solidFill>
            </a:endParaRPr>
          </a:p>
        </p:txBody>
      </p:sp>
    </p:spTree>
    <p:extLst>
      <p:ext uri="{BB962C8B-B14F-4D97-AF65-F5344CB8AC3E}">
        <p14:creationId xmlns:p14="http://schemas.microsoft.com/office/powerpoint/2010/main" val="23920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Frequently Asked Questions</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pPr/>
              <a:t>21</a:t>
            </a:fld>
            <a:endParaRPr lang="en-CA"/>
          </a:p>
        </p:txBody>
      </p:sp>
      <p:sp>
        <p:nvSpPr>
          <p:cNvPr id="4" name="Text Placeholder 3"/>
          <p:cNvSpPr>
            <a:spLocks noGrp="1"/>
          </p:cNvSpPr>
          <p:nvPr>
            <p:ph type="body" sz="quarter" idx="13"/>
          </p:nvPr>
        </p:nvSpPr>
        <p:spPr/>
        <p:txBody>
          <a:bodyPr>
            <a:normAutofit fontScale="92500"/>
          </a:bodyPr>
          <a:lstStyle/>
          <a:p>
            <a:pPr>
              <a:spcBef>
                <a:spcPts val="1200"/>
              </a:spcBef>
              <a:spcAft>
                <a:spcPts val="1200"/>
              </a:spcAft>
            </a:pPr>
            <a:r>
              <a:rPr lang="en-CA" dirty="0" smtClean="0"/>
              <a:t>Is the time that a participant plans to dedicate to the project an eligible in-kind contribution?</a:t>
            </a:r>
          </a:p>
          <a:p>
            <a:pPr>
              <a:spcBef>
                <a:spcPts val="1200"/>
              </a:spcBef>
              <a:spcAft>
                <a:spcPts val="1200"/>
              </a:spcAft>
            </a:pPr>
            <a:r>
              <a:rPr lang="en-CA" dirty="0" smtClean="0"/>
              <a:t>Can SSHRC funds be requested for internationally-based participants, students and/or other personnel?</a:t>
            </a:r>
          </a:p>
          <a:p>
            <a:pPr>
              <a:spcBef>
                <a:spcPts val="1200"/>
              </a:spcBef>
              <a:spcAft>
                <a:spcPts val="1200"/>
              </a:spcAft>
            </a:pPr>
            <a:r>
              <a:rPr lang="en-CA" dirty="0"/>
              <a:t>Are applicants required to use Times New Roman 12pt font in the charts, tables and/or diagrams that are included within their application?</a:t>
            </a:r>
          </a:p>
          <a:p>
            <a:pPr>
              <a:spcBef>
                <a:spcPts val="1200"/>
              </a:spcBef>
              <a:spcAft>
                <a:spcPts val="1200"/>
              </a:spcAft>
            </a:pPr>
            <a:r>
              <a:rPr lang="en-CA" dirty="0"/>
              <a:t>Can a participant receive a salary from the grant</a:t>
            </a:r>
            <a:r>
              <a:rPr lang="en-CA" dirty="0" smtClean="0"/>
              <a:t>?</a:t>
            </a:r>
          </a:p>
          <a:p>
            <a:pPr>
              <a:spcBef>
                <a:spcPts val="1200"/>
              </a:spcBef>
              <a:spcAft>
                <a:spcPts val="1200"/>
              </a:spcAft>
            </a:pPr>
            <a:endParaRPr lang="en-CA" dirty="0" smtClean="0">
              <a:solidFill>
                <a:schemeClr val="tx1"/>
              </a:solidFill>
            </a:endParaRPr>
          </a:p>
          <a:p>
            <a:pPr>
              <a:spcBef>
                <a:spcPts val="1200"/>
              </a:spcBef>
              <a:spcAft>
                <a:spcPts val="1200"/>
              </a:spcAft>
            </a:pPr>
            <a:endParaRPr lang="en-CA" dirty="0">
              <a:solidFill>
                <a:schemeClr val="tx1"/>
              </a:solidFill>
            </a:endParaRPr>
          </a:p>
        </p:txBody>
      </p:sp>
    </p:spTree>
    <p:extLst>
      <p:ext uri="{BB962C8B-B14F-4D97-AF65-F5344CB8AC3E}">
        <p14:creationId xmlns:p14="http://schemas.microsoft.com/office/powerpoint/2010/main" val="141292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Frequently Asked Questions</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pPr/>
              <a:t>22</a:t>
            </a:fld>
            <a:endParaRPr lang="en-CA"/>
          </a:p>
        </p:txBody>
      </p:sp>
      <p:sp>
        <p:nvSpPr>
          <p:cNvPr id="4" name="Text Placeholder 3"/>
          <p:cNvSpPr>
            <a:spLocks noGrp="1"/>
          </p:cNvSpPr>
          <p:nvPr>
            <p:ph type="body" sz="quarter" idx="13"/>
          </p:nvPr>
        </p:nvSpPr>
        <p:spPr/>
        <p:txBody>
          <a:bodyPr>
            <a:normAutofit/>
          </a:bodyPr>
          <a:lstStyle/>
          <a:p>
            <a:pPr>
              <a:spcBef>
                <a:spcPts val="1200"/>
              </a:spcBef>
              <a:spcAft>
                <a:spcPts val="1200"/>
              </a:spcAft>
            </a:pPr>
            <a:r>
              <a:rPr lang="en-CA" dirty="0" smtClean="0"/>
              <a:t>Can SSHRC funds be requested for the costs of a project coordinator and/or manager?</a:t>
            </a:r>
          </a:p>
          <a:p>
            <a:pPr>
              <a:spcBef>
                <a:spcPts val="1200"/>
              </a:spcBef>
              <a:spcAft>
                <a:spcPts val="1200"/>
              </a:spcAft>
            </a:pPr>
            <a:r>
              <a:rPr lang="en-CA" dirty="0" smtClean="0"/>
              <a:t>If </a:t>
            </a:r>
            <a:r>
              <a:rPr lang="en-CA" dirty="0"/>
              <a:t>I’m applying from a non-profit organization, do I have to obtain institutional eligibility from SSHRC before applying?</a:t>
            </a:r>
          </a:p>
          <a:p>
            <a:pPr>
              <a:spcBef>
                <a:spcPts val="1200"/>
              </a:spcBef>
              <a:spcAft>
                <a:spcPts val="1200"/>
              </a:spcAft>
            </a:pPr>
            <a:r>
              <a:rPr lang="en-CA" dirty="0"/>
              <a:t>If I applied for an Insight Grant, Insight Development Grant, or a Connection Grant, can I apply for a PG or PDG? </a:t>
            </a:r>
            <a:endParaRPr lang="en-CA" dirty="0">
              <a:solidFill>
                <a:schemeClr val="tx1"/>
              </a:solidFill>
            </a:endParaRPr>
          </a:p>
          <a:p>
            <a:pPr>
              <a:spcBef>
                <a:spcPts val="1200"/>
              </a:spcBef>
              <a:spcAft>
                <a:spcPts val="1200"/>
              </a:spcAft>
            </a:pPr>
            <a:endParaRPr lang="en-CA" dirty="0" smtClean="0"/>
          </a:p>
          <a:p>
            <a:pPr>
              <a:spcBef>
                <a:spcPts val="1200"/>
              </a:spcBef>
              <a:spcAft>
                <a:spcPts val="1200"/>
              </a:spcAft>
            </a:pPr>
            <a:endParaRPr lang="en-CA" dirty="0" smtClean="0">
              <a:solidFill>
                <a:schemeClr val="tx1"/>
              </a:solidFill>
            </a:endParaRPr>
          </a:p>
          <a:p>
            <a:pPr>
              <a:spcBef>
                <a:spcPts val="1200"/>
              </a:spcBef>
              <a:spcAft>
                <a:spcPts val="1200"/>
              </a:spcAft>
            </a:pPr>
            <a:endParaRPr lang="en-CA" dirty="0">
              <a:solidFill>
                <a:schemeClr val="tx1"/>
              </a:solidFill>
            </a:endParaRPr>
          </a:p>
        </p:txBody>
      </p:sp>
    </p:spTree>
    <p:extLst>
      <p:ext uri="{BB962C8B-B14F-4D97-AF65-F5344CB8AC3E}">
        <p14:creationId xmlns:p14="http://schemas.microsoft.com/office/powerpoint/2010/main" val="254506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Any Other Questions?</a:t>
            </a:r>
            <a:endParaRPr lang="en-CA" dirty="0"/>
          </a:p>
        </p:txBody>
      </p:sp>
      <p:sp>
        <p:nvSpPr>
          <p:cNvPr id="3" name="Text Placeholder 2"/>
          <p:cNvSpPr>
            <a:spLocks noGrp="1"/>
          </p:cNvSpPr>
          <p:nvPr>
            <p:ph type="body" idx="1"/>
          </p:nvPr>
        </p:nvSpPr>
        <p:spPr/>
        <p:txBody>
          <a:bodyPr/>
          <a:lstStyle/>
          <a:p>
            <a:pPr>
              <a:spcBef>
                <a:spcPts val="1200"/>
              </a:spcBef>
              <a:spcAft>
                <a:spcPts val="1200"/>
              </a:spcAft>
            </a:pPr>
            <a:r>
              <a:rPr lang="en-CA" dirty="0" smtClean="0"/>
              <a:t>Program Support: </a:t>
            </a:r>
            <a:r>
              <a:rPr lang="en-CA" dirty="0" smtClean="0">
                <a:hlinkClick r:id="rId3"/>
              </a:rPr>
              <a:t>partnershipgrants@sshrc-crsh.gc.ca</a:t>
            </a:r>
            <a:r>
              <a:rPr lang="en-CA" dirty="0" smtClean="0"/>
              <a:t> </a:t>
            </a:r>
          </a:p>
          <a:p>
            <a:pPr>
              <a:spcBef>
                <a:spcPts val="1200"/>
              </a:spcBef>
              <a:spcAft>
                <a:spcPts val="1200"/>
              </a:spcAft>
            </a:pPr>
            <a:r>
              <a:rPr lang="en-CA" dirty="0" smtClean="0"/>
              <a:t>Technical Support: </a:t>
            </a:r>
            <a:r>
              <a:rPr lang="en-CA" dirty="0" smtClean="0">
                <a:hlinkClick r:id="rId4"/>
              </a:rPr>
              <a:t>webgrant@sshrc-crsh.gc.ca</a:t>
            </a:r>
            <a:r>
              <a:rPr lang="en-CA" dirty="0" smtClean="0"/>
              <a:t> </a:t>
            </a:r>
          </a:p>
          <a:p>
            <a:pPr>
              <a:spcBef>
                <a:spcPts val="1200"/>
              </a:spcBef>
              <a:spcAft>
                <a:spcPts val="1200"/>
              </a:spcAft>
            </a:pPr>
            <a:endParaRPr lang="en-CA" dirty="0"/>
          </a:p>
        </p:txBody>
      </p:sp>
      <p:sp>
        <p:nvSpPr>
          <p:cNvPr id="4" name="Slide Number Placeholder 3"/>
          <p:cNvSpPr>
            <a:spLocks noGrp="1"/>
          </p:cNvSpPr>
          <p:nvPr>
            <p:ph type="sldNum" sz="quarter" idx="12"/>
          </p:nvPr>
        </p:nvSpPr>
        <p:spPr/>
        <p:txBody>
          <a:bodyPr/>
          <a:lstStyle/>
          <a:p>
            <a:fld id="{E05D7ECF-CC17-4421-85DA-DFD24CA9E84B}" type="slidenum">
              <a:rPr lang="en-CA" smtClean="0"/>
              <a:pPr/>
              <a:t>23</a:t>
            </a:fld>
            <a:endParaRPr lang="en-CA"/>
          </a:p>
        </p:txBody>
      </p:sp>
    </p:spTree>
    <p:extLst>
      <p:ext uri="{BB962C8B-B14F-4D97-AF65-F5344CB8AC3E}">
        <p14:creationId xmlns:p14="http://schemas.microsoft.com/office/powerpoint/2010/main" val="59132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Thank you!</a:t>
            </a:r>
            <a:endParaRPr lang="en-CA" dirty="0"/>
          </a:p>
        </p:txBody>
      </p:sp>
      <p:sp>
        <p:nvSpPr>
          <p:cNvPr id="6" name="Title 1"/>
          <p:cNvSpPr txBox="1">
            <a:spLocks/>
          </p:cNvSpPr>
          <p:nvPr/>
        </p:nvSpPr>
        <p:spPr>
          <a:xfrm>
            <a:off x="4788024" y="309311"/>
            <a:ext cx="2890664" cy="425053"/>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400" b="0" kern="1200">
                <a:solidFill>
                  <a:srgbClr val="1D1D1D"/>
                </a:solidFill>
                <a:latin typeface="Trebuchet MS" pitchFamily="34" charset="0"/>
                <a:ea typeface="+mj-ea"/>
                <a:cs typeface="+mj-cs"/>
              </a:defRPr>
            </a:lvl1pPr>
          </a:lstStyle>
          <a:p>
            <a:endParaRPr lang="en-CA" sz="2200" dirty="0">
              <a:solidFill>
                <a:srgbClr val="326195"/>
              </a:solidFill>
            </a:endParaRPr>
          </a:p>
        </p:txBody>
      </p:sp>
    </p:spTree>
    <p:extLst>
      <p:ext uri="{BB962C8B-B14F-4D97-AF65-F5344CB8AC3E}">
        <p14:creationId xmlns:p14="http://schemas.microsoft.com/office/powerpoint/2010/main" val="258537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Characteristics</a:t>
            </a:r>
          </a:p>
        </p:txBody>
      </p:sp>
      <p:sp>
        <p:nvSpPr>
          <p:cNvPr id="3" name="Slide Number Placeholder 2"/>
          <p:cNvSpPr>
            <a:spLocks noGrp="1"/>
          </p:cNvSpPr>
          <p:nvPr>
            <p:ph type="sldNum" sz="quarter" idx="12"/>
          </p:nvPr>
        </p:nvSpPr>
        <p:spPr/>
        <p:txBody>
          <a:bodyPr/>
          <a:lstStyle/>
          <a:p>
            <a:fld id="{E05D7ECF-CC17-4421-85DA-DFD24CA9E84B}" type="slidenum">
              <a:rPr lang="en-CA" smtClean="0"/>
              <a:pPr/>
              <a:t>3</a:t>
            </a:fld>
            <a:endParaRPr lang="en-CA"/>
          </a:p>
        </p:txBody>
      </p:sp>
      <p:grpSp>
        <p:nvGrpSpPr>
          <p:cNvPr id="18" name="Group 17"/>
          <p:cNvGrpSpPr/>
          <p:nvPr/>
        </p:nvGrpSpPr>
        <p:grpSpPr>
          <a:xfrm>
            <a:off x="827584" y="1909961"/>
            <a:ext cx="7424315" cy="2541822"/>
            <a:chOff x="683568" y="1556792"/>
            <a:chExt cx="7424315" cy="254182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556792"/>
              <a:ext cx="7424315" cy="2541822"/>
            </a:xfrm>
            <a:prstGeom prst="rect">
              <a:avLst/>
            </a:prstGeom>
          </p:spPr>
        </p:pic>
        <p:grpSp>
          <p:nvGrpSpPr>
            <p:cNvPr id="17" name="Group 16"/>
            <p:cNvGrpSpPr/>
            <p:nvPr/>
          </p:nvGrpSpPr>
          <p:grpSpPr>
            <a:xfrm>
              <a:off x="2411760" y="2492896"/>
              <a:ext cx="1440160" cy="1224136"/>
              <a:chOff x="2411760" y="2492896"/>
              <a:chExt cx="1440160" cy="1224136"/>
            </a:xfrm>
          </p:grpSpPr>
          <p:cxnSp>
            <p:nvCxnSpPr>
              <p:cNvPr id="6" name="Straight Arrow Connector 5"/>
              <p:cNvCxnSpPr/>
              <p:nvPr/>
            </p:nvCxnSpPr>
            <p:spPr>
              <a:xfrm flipV="1">
                <a:off x="2411760" y="2492896"/>
                <a:ext cx="1368152" cy="180603"/>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2411760" y="2807431"/>
                <a:ext cx="1368152" cy="180020"/>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3491880" y="3717032"/>
                <a:ext cx="360040" cy="0"/>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199087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Characteristics</a:t>
            </a:r>
          </a:p>
        </p:txBody>
      </p:sp>
      <p:sp>
        <p:nvSpPr>
          <p:cNvPr id="3" name="Text Placeholder 2"/>
          <p:cNvSpPr>
            <a:spLocks noGrp="1"/>
          </p:cNvSpPr>
          <p:nvPr>
            <p:ph type="body" idx="1"/>
          </p:nvPr>
        </p:nvSpPr>
        <p:spPr/>
        <p:txBody>
          <a:bodyPr/>
          <a:lstStyle/>
          <a:p>
            <a:r>
              <a:rPr lang="en-CA" dirty="0" smtClean="0"/>
              <a:t>Partnership Grants</a:t>
            </a:r>
            <a:endParaRPr lang="en-CA" dirty="0"/>
          </a:p>
        </p:txBody>
      </p:sp>
      <p:sp>
        <p:nvSpPr>
          <p:cNvPr id="4" name="Content Placeholder 3"/>
          <p:cNvSpPr>
            <a:spLocks noGrp="1"/>
          </p:cNvSpPr>
          <p:nvPr>
            <p:ph sz="half" idx="2"/>
          </p:nvPr>
        </p:nvSpPr>
        <p:spPr/>
        <p:txBody>
          <a:bodyPr>
            <a:normAutofit fontScale="92500"/>
          </a:bodyPr>
          <a:lstStyle/>
          <a:p>
            <a:r>
              <a:rPr lang="en-CA" dirty="0" smtClean="0"/>
              <a:t>Institution is </a:t>
            </a:r>
            <a:r>
              <a:rPr lang="en-CA" dirty="0"/>
              <a:t>the applicant</a:t>
            </a:r>
          </a:p>
          <a:p>
            <a:r>
              <a:rPr lang="en-CA" dirty="0"/>
              <a:t>Duration of </a:t>
            </a:r>
            <a:r>
              <a:rPr lang="en-CA" dirty="0" smtClean="0"/>
              <a:t>4 </a:t>
            </a:r>
            <a:r>
              <a:rPr lang="en-CA" dirty="0"/>
              <a:t>to </a:t>
            </a:r>
            <a:r>
              <a:rPr lang="en-CA" dirty="0" smtClean="0"/>
              <a:t>7 </a:t>
            </a:r>
            <a:r>
              <a:rPr lang="en-CA" dirty="0"/>
              <a:t>years</a:t>
            </a:r>
          </a:p>
          <a:p>
            <a:r>
              <a:rPr lang="en-CA" dirty="0"/>
              <a:t>Valued </a:t>
            </a:r>
            <a:r>
              <a:rPr lang="en-CA" dirty="0" smtClean="0"/>
              <a:t>up to $2.5M</a:t>
            </a:r>
            <a:endParaRPr lang="en-CA" dirty="0"/>
          </a:p>
          <a:p>
            <a:r>
              <a:rPr lang="en-CA" dirty="0" smtClean="0"/>
              <a:t>Minimum 35% cash and in-kind contribution required from other sources (i.e., institution and partners)</a:t>
            </a:r>
            <a:endParaRPr lang="en-CA" dirty="0"/>
          </a:p>
          <a:p>
            <a:r>
              <a:rPr lang="en-CA" dirty="0" smtClean="0"/>
              <a:t>Two-stage </a:t>
            </a:r>
            <a:r>
              <a:rPr lang="en-CA" dirty="0"/>
              <a:t>application </a:t>
            </a:r>
            <a:r>
              <a:rPr lang="en-CA" dirty="0" smtClean="0"/>
              <a:t>process</a:t>
            </a:r>
          </a:p>
          <a:p>
            <a:r>
              <a:rPr lang="en-CA" dirty="0" smtClean="0"/>
              <a:t>PG LOI deadline is February 15</a:t>
            </a:r>
            <a:endParaRPr lang="en-CA" dirty="0"/>
          </a:p>
        </p:txBody>
      </p:sp>
      <p:sp>
        <p:nvSpPr>
          <p:cNvPr id="5" name="Text Placeholder 4"/>
          <p:cNvSpPr>
            <a:spLocks noGrp="1"/>
          </p:cNvSpPr>
          <p:nvPr>
            <p:ph type="body" sz="quarter" idx="3"/>
          </p:nvPr>
        </p:nvSpPr>
        <p:spPr>
          <a:xfrm>
            <a:off x="4645025" y="1535113"/>
            <a:ext cx="4175447" cy="813768"/>
          </a:xfrm>
        </p:spPr>
        <p:txBody>
          <a:bodyPr/>
          <a:lstStyle/>
          <a:p>
            <a:r>
              <a:rPr lang="en-CA" dirty="0" smtClean="0"/>
              <a:t>Partnership Development Grants</a:t>
            </a:r>
            <a:endParaRPr lang="en-CA" dirty="0"/>
          </a:p>
        </p:txBody>
      </p:sp>
      <p:sp>
        <p:nvSpPr>
          <p:cNvPr id="6" name="Content Placeholder 5"/>
          <p:cNvSpPr>
            <a:spLocks noGrp="1"/>
          </p:cNvSpPr>
          <p:nvPr>
            <p:ph sz="quarter" idx="4"/>
          </p:nvPr>
        </p:nvSpPr>
        <p:spPr/>
        <p:txBody>
          <a:bodyPr>
            <a:normAutofit/>
          </a:bodyPr>
          <a:lstStyle/>
          <a:p>
            <a:r>
              <a:rPr lang="en-CA" dirty="0"/>
              <a:t>Project Director is the applicant</a:t>
            </a:r>
          </a:p>
          <a:p>
            <a:r>
              <a:rPr lang="en-CA" dirty="0"/>
              <a:t>Duration of 1 to 3 years</a:t>
            </a:r>
          </a:p>
          <a:p>
            <a:r>
              <a:rPr lang="en-CA" dirty="0"/>
              <a:t>Valued between $75K and $200K</a:t>
            </a:r>
          </a:p>
          <a:p>
            <a:r>
              <a:rPr lang="en-CA" dirty="0"/>
              <a:t>No minimum contribution required from </a:t>
            </a:r>
            <a:r>
              <a:rPr lang="en-CA" dirty="0" smtClean="0"/>
              <a:t>other sources</a:t>
            </a:r>
            <a:endParaRPr lang="en-CA" dirty="0"/>
          </a:p>
          <a:p>
            <a:r>
              <a:rPr lang="en-CA" dirty="0"/>
              <a:t>One-stage application </a:t>
            </a:r>
            <a:r>
              <a:rPr lang="en-CA" dirty="0" smtClean="0"/>
              <a:t>process</a:t>
            </a:r>
          </a:p>
          <a:p>
            <a:r>
              <a:rPr lang="en-CA" dirty="0" smtClean="0"/>
              <a:t>PDG deadline is November 30</a:t>
            </a:r>
            <a:endParaRPr lang="en-CA" dirty="0"/>
          </a:p>
        </p:txBody>
      </p:sp>
      <p:sp>
        <p:nvSpPr>
          <p:cNvPr id="7" name="Slide Number Placeholder 6"/>
          <p:cNvSpPr>
            <a:spLocks noGrp="1"/>
          </p:cNvSpPr>
          <p:nvPr>
            <p:ph type="sldNum" sz="quarter" idx="12"/>
          </p:nvPr>
        </p:nvSpPr>
        <p:spPr/>
        <p:txBody>
          <a:bodyPr/>
          <a:lstStyle/>
          <a:p>
            <a:fld id="{E05D7ECF-CC17-4421-85DA-DFD24CA9E84B}" type="slidenum">
              <a:rPr lang="en-CA" smtClean="0"/>
              <a:pPr/>
              <a:t>4</a:t>
            </a:fld>
            <a:endParaRPr lang="en-CA"/>
          </a:p>
        </p:txBody>
      </p:sp>
    </p:spTree>
    <p:extLst>
      <p:ext uri="{BB962C8B-B14F-4D97-AF65-F5344CB8AC3E}">
        <p14:creationId xmlns:p14="http://schemas.microsoft.com/office/powerpoint/2010/main" val="308361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Characteristics</a:t>
            </a:r>
          </a:p>
        </p:txBody>
      </p:sp>
      <p:sp>
        <p:nvSpPr>
          <p:cNvPr id="3" name="Slide Number Placeholder 2"/>
          <p:cNvSpPr>
            <a:spLocks noGrp="1"/>
          </p:cNvSpPr>
          <p:nvPr>
            <p:ph type="sldNum" sz="quarter" idx="12"/>
          </p:nvPr>
        </p:nvSpPr>
        <p:spPr/>
        <p:txBody>
          <a:bodyPr/>
          <a:lstStyle/>
          <a:p>
            <a:fld id="{E05D7ECF-CC17-4421-85DA-DFD24CA9E84B}" type="slidenum">
              <a:rPr lang="en-CA" smtClean="0"/>
              <a:pPr/>
              <a:t>5</a:t>
            </a:fld>
            <a:endParaRPr lang="en-CA"/>
          </a:p>
        </p:txBody>
      </p:sp>
      <p:sp>
        <p:nvSpPr>
          <p:cNvPr id="4" name="Text Placeholder 3"/>
          <p:cNvSpPr>
            <a:spLocks noGrp="1"/>
          </p:cNvSpPr>
          <p:nvPr>
            <p:ph type="body" sz="quarter" idx="13"/>
          </p:nvPr>
        </p:nvSpPr>
        <p:spPr/>
        <p:txBody>
          <a:bodyPr/>
          <a:lstStyle/>
          <a:p>
            <a:pPr>
              <a:spcBef>
                <a:spcPts val="1200"/>
              </a:spcBef>
              <a:spcAft>
                <a:spcPts val="1200"/>
              </a:spcAft>
            </a:pPr>
            <a:r>
              <a:rPr lang="en-CA" dirty="0" smtClean="0"/>
              <a:t>Administering organization can be a Canadian university, college or </a:t>
            </a:r>
            <a:r>
              <a:rPr lang="en-CA" dirty="0"/>
              <a:t>non-profit </a:t>
            </a:r>
            <a:r>
              <a:rPr lang="en-CA" dirty="0" smtClean="0"/>
              <a:t>organization. </a:t>
            </a:r>
          </a:p>
          <a:p>
            <a:pPr>
              <a:spcBef>
                <a:spcPts val="1200"/>
              </a:spcBef>
              <a:spcAft>
                <a:spcPts val="1200"/>
              </a:spcAft>
            </a:pPr>
            <a:r>
              <a:rPr lang="en-CA" dirty="0" smtClean="0"/>
              <a:t>Requires a formal partnership.</a:t>
            </a:r>
          </a:p>
          <a:p>
            <a:pPr>
              <a:spcBef>
                <a:spcPts val="1200"/>
              </a:spcBef>
              <a:spcAft>
                <a:spcPts val="1200"/>
              </a:spcAft>
            </a:pPr>
            <a:r>
              <a:rPr lang="en-CA" dirty="0" smtClean="0"/>
              <a:t>Partnerships may be academic-only or </a:t>
            </a:r>
            <a:r>
              <a:rPr lang="en-CA" dirty="0" err="1" smtClean="0"/>
              <a:t>multisectoral</a:t>
            </a:r>
            <a:r>
              <a:rPr lang="en-CA" dirty="0" smtClean="0"/>
              <a:t>. </a:t>
            </a:r>
          </a:p>
          <a:p>
            <a:pPr>
              <a:spcBef>
                <a:spcPts val="1200"/>
              </a:spcBef>
              <a:spcAft>
                <a:spcPts val="1200"/>
              </a:spcAft>
            </a:pPr>
            <a:r>
              <a:rPr lang="en-CA" dirty="0" smtClean="0"/>
              <a:t>At least one post-secondary institution must be involved. </a:t>
            </a:r>
            <a:endParaRPr lang="en-CA" dirty="0"/>
          </a:p>
        </p:txBody>
      </p:sp>
    </p:spTree>
    <p:extLst>
      <p:ext uri="{BB962C8B-B14F-4D97-AF65-F5344CB8AC3E}">
        <p14:creationId xmlns:p14="http://schemas.microsoft.com/office/powerpoint/2010/main" val="419925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Characteristics</a:t>
            </a:r>
          </a:p>
        </p:txBody>
      </p:sp>
      <p:sp>
        <p:nvSpPr>
          <p:cNvPr id="3" name="Slide Number Placeholder 2"/>
          <p:cNvSpPr>
            <a:spLocks noGrp="1"/>
          </p:cNvSpPr>
          <p:nvPr>
            <p:ph type="sldNum" sz="quarter" idx="12"/>
          </p:nvPr>
        </p:nvSpPr>
        <p:spPr/>
        <p:txBody>
          <a:bodyPr/>
          <a:lstStyle/>
          <a:p>
            <a:fld id="{E05D7ECF-CC17-4421-85DA-DFD24CA9E84B}" type="slidenum">
              <a:rPr lang="en-CA" smtClean="0"/>
              <a:pPr/>
              <a:t>6</a:t>
            </a:fld>
            <a:endParaRPr lang="en-CA"/>
          </a:p>
        </p:txBody>
      </p:sp>
      <p:sp>
        <p:nvSpPr>
          <p:cNvPr id="4" name="Text Placeholder 3"/>
          <p:cNvSpPr>
            <a:spLocks noGrp="1"/>
          </p:cNvSpPr>
          <p:nvPr>
            <p:ph type="body" sz="quarter" idx="13"/>
          </p:nvPr>
        </p:nvSpPr>
        <p:spPr/>
        <p:txBody>
          <a:bodyPr/>
          <a:lstStyle/>
          <a:p>
            <a:pPr>
              <a:spcBef>
                <a:spcPts val="1200"/>
              </a:spcBef>
              <a:spcAft>
                <a:spcPts val="1200"/>
              </a:spcAft>
            </a:pPr>
            <a:r>
              <a:rPr lang="en-CA" dirty="0" smtClean="0"/>
              <a:t>Individuals: the </a:t>
            </a:r>
            <a:r>
              <a:rPr lang="en-CA" dirty="0"/>
              <a:t>project director, </a:t>
            </a:r>
            <a:r>
              <a:rPr lang="en-CA" dirty="0" smtClean="0"/>
              <a:t>co-applicants or </a:t>
            </a:r>
            <a:r>
              <a:rPr lang="en-CA" dirty="0"/>
              <a:t>collaborators.</a:t>
            </a:r>
          </a:p>
          <a:p>
            <a:pPr>
              <a:spcBef>
                <a:spcPts val="1200"/>
              </a:spcBef>
              <a:spcAft>
                <a:spcPts val="1200"/>
              </a:spcAft>
            </a:pPr>
            <a:r>
              <a:rPr lang="en-CA" dirty="0" smtClean="0"/>
              <a:t>Organizations: the applicant (PG-only) and as partners or supporting organizations.</a:t>
            </a:r>
            <a:endParaRPr lang="en-CA" dirty="0"/>
          </a:p>
        </p:txBody>
      </p:sp>
    </p:spTree>
    <p:extLst>
      <p:ext uri="{BB962C8B-B14F-4D97-AF65-F5344CB8AC3E}">
        <p14:creationId xmlns:p14="http://schemas.microsoft.com/office/powerpoint/2010/main" val="36312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Characteristics</a:t>
            </a:r>
          </a:p>
        </p:txBody>
      </p:sp>
      <p:sp>
        <p:nvSpPr>
          <p:cNvPr id="3" name="Slide Number Placeholder 2"/>
          <p:cNvSpPr>
            <a:spLocks noGrp="1"/>
          </p:cNvSpPr>
          <p:nvPr>
            <p:ph type="sldNum" sz="quarter" idx="12"/>
          </p:nvPr>
        </p:nvSpPr>
        <p:spPr/>
        <p:txBody>
          <a:bodyPr/>
          <a:lstStyle/>
          <a:p>
            <a:fld id="{E05D7ECF-CC17-4421-85DA-DFD24CA9E84B}" type="slidenum">
              <a:rPr lang="en-CA" smtClean="0"/>
              <a:pPr/>
              <a:t>7</a:t>
            </a:fld>
            <a:endParaRPr lang="en-CA"/>
          </a:p>
        </p:txBody>
      </p:sp>
      <p:sp>
        <p:nvSpPr>
          <p:cNvPr id="4" name="Text Placeholder 3"/>
          <p:cNvSpPr>
            <a:spLocks noGrp="1"/>
          </p:cNvSpPr>
          <p:nvPr>
            <p:ph type="body" sz="quarter" idx="13"/>
          </p:nvPr>
        </p:nvSpPr>
        <p:spPr/>
        <p:txBody>
          <a:bodyPr>
            <a:normAutofit fontScale="92500" lnSpcReduction="20000"/>
          </a:bodyPr>
          <a:lstStyle/>
          <a:p>
            <a:pPr marL="0" indent="0">
              <a:spcBef>
                <a:spcPts val="1200"/>
              </a:spcBef>
              <a:spcAft>
                <a:spcPts val="1200"/>
              </a:spcAft>
              <a:buNone/>
            </a:pPr>
            <a:r>
              <a:rPr lang="en-CA" dirty="0" smtClean="0"/>
              <a:t>Partnership Approaches: </a:t>
            </a:r>
          </a:p>
          <a:p>
            <a:pPr>
              <a:spcBef>
                <a:spcPts val="1200"/>
              </a:spcBef>
              <a:spcAft>
                <a:spcPts val="1200"/>
              </a:spcAft>
            </a:pPr>
            <a:r>
              <a:rPr lang="en-CA" dirty="0" smtClean="0"/>
              <a:t>Disciplinary </a:t>
            </a:r>
            <a:r>
              <a:rPr lang="en-CA" dirty="0"/>
              <a:t>and interdisciplinary research partnerships</a:t>
            </a:r>
          </a:p>
          <a:p>
            <a:pPr>
              <a:spcBef>
                <a:spcPts val="1200"/>
              </a:spcBef>
              <a:spcAft>
                <a:spcPts val="1200"/>
              </a:spcAft>
            </a:pPr>
            <a:r>
              <a:rPr lang="en-CA" dirty="0"/>
              <a:t>Cross-sector co-creation of knowledge and understanding</a:t>
            </a:r>
          </a:p>
          <a:p>
            <a:pPr>
              <a:spcBef>
                <a:spcPts val="1200"/>
              </a:spcBef>
              <a:spcAft>
                <a:spcPts val="1200"/>
              </a:spcAft>
            </a:pPr>
            <a:r>
              <a:rPr lang="en-CA" dirty="0"/>
              <a:t>Networks for research and/or related activities</a:t>
            </a:r>
          </a:p>
          <a:p>
            <a:pPr>
              <a:spcBef>
                <a:spcPts val="1200"/>
              </a:spcBef>
              <a:spcAft>
                <a:spcPts val="1200"/>
              </a:spcAft>
            </a:pPr>
            <a:r>
              <a:rPr lang="en-CA" dirty="0"/>
              <a:t>Partnered knowledge mobilization</a:t>
            </a:r>
          </a:p>
          <a:p>
            <a:pPr>
              <a:spcBef>
                <a:spcPts val="1200"/>
              </a:spcBef>
              <a:spcAft>
                <a:spcPts val="1200"/>
              </a:spcAft>
            </a:pPr>
            <a:r>
              <a:rPr lang="en-CA" u="sng" dirty="0"/>
              <a:t>PG </a:t>
            </a:r>
            <a:r>
              <a:rPr lang="en-CA" u="sng" dirty="0" smtClean="0"/>
              <a:t>Only</a:t>
            </a:r>
            <a:r>
              <a:rPr lang="en-CA" dirty="0" smtClean="0"/>
              <a:t>: Partnered </a:t>
            </a:r>
            <a:r>
              <a:rPr lang="en-CA" dirty="0"/>
              <a:t>research </a:t>
            </a:r>
            <a:r>
              <a:rPr lang="en-CA" dirty="0" smtClean="0"/>
              <a:t>centres; Partnered Chairs; Partnered </a:t>
            </a:r>
            <a:r>
              <a:rPr lang="en-CA" dirty="0"/>
              <a:t>Research Training Initiatives</a:t>
            </a:r>
          </a:p>
          <a:p>
            <a:endParaRPr lang="en-CA" dirty="0"/>
          </a:p>
        </p:txBody>
      </p:sp>
    </p:spTree>
    <p:extLst>
      <p:ext uri="{BB962C8B-B14F-4D97-AF65-F5344CB8AC3E}">
        <p14:creationId xmlns:p14="http://schemas.microsoft.com/office/powerpoint/2010/main" val="171108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Characteristics</a:t>
            </a:r>
          </a:p>
        </p:txBody>
      </p:sp>
      <p:sp>
        <p:nvSpPr>
          <p:cNvPr id="3" name="Slide Number Placeholder 2"/>
          <p:cNvSpPr>
            <a:spLocks noGrp="1"/>
          </p:cNvSpPr>
          <p:nvPr>
            <p:ph type="sldNum" sz="quarter" idx="12"/>
          </p:nvPr>
        </p:nvSpPr>
        <p:spPr/>
        <p:txBody>
          <a:bodyPr/>
          <a:lstStyle/>
          <a:p>
            <a:fld id="{E05D7ECF-CC17-4421-85DA-DFD24CA9E84B}" type="slidenum">
              <a:rPr lang="en-CA" smtClean="0"/>
              <a:pPr/>
              <a:t>8</a:t>
            </a:fld>
            <a:endParaRPr lang="en-CA"/>
          </a:p>
        </p:txBody>
      </p:sp>
      <p:sp>
        <p:nvSpPr>
          <p:cNvPr id="4" name="Text Placeholder 3"/>
          <p:cNvSpPr>
            <a:spLocks noGrp="1"/>
          </p:cNvSpPr>
          <p:nvPr>
            <p:ph type="body" sz="quarter" idx="13"/>
          </p:nvPr>
        </p:nvSpPr>
        <p:spPr/>
        <p:txBody>
          <a:bodyPr>
            <a:normAutofit/>
          </a:bodyPr>
          <a:lstStyle/>
          <a:p>
            <a:pPr>
              <a:spcBef>
                <a:spcPts val="1200"/>
              </a:spcBef>
              <a:spcAft>
                <a:spcPts val="1200"/>
              </a:spcAft>
            </a:pPr>
            <a:r>
              <a:rPr lang="en-CA" dirty="0" smtClean="0"/>
              <a:t>Multidisciplinary selection committees include expertise from the academic community, and from the public, private and non-profit sectors.</a:t>
            </a:r>
          </a:p>
          <a:p>
            <a:pPr>
              <a:spcBef>
                <a:spcPts val="1200"/>
              </a:spcBef>
              <a:spcAft>
                <a:spcPts val="1200"/>
              </a:spcAft>
            </a:pPr>
            <a:r>
              <a:rPr lang="en-CA" dirty="0" smtClean="0"/>
              <a:t>Evaluation criteria include Challenge, Feasibility, and Capability.</a:t>
            </a:r>
          </a:p>
          <a:p>
            <a:pPr>
              <a:spcBef>
                <a:spcPts val="1200"/>
              </a:spcBef>
              <a:spcAft>
                <a:spcPts val="1200"/>
              </a:spcAft>
            </a:pPr>
            <a:r>
              <a:rPr lang="en-CA" dirty="0" smtClean="0">
                <a:hlinkClick r:id="rId3"/>
              </a:rPr>
              <a:t>Partnership toolkit </a:t>
            </a:r>
            <a:r>
              <a:rPr lang="en-CA" dirty="0" smtClean="0"/>
              <a:t>designed to assist researchers and partners at </a:t>
            </a:r>
            <a:r>
              <a:rPr lang="en-CA" dirty="0"/>
              <a:t>various </a:t>
            </a:r>
            <a:r>
              <a:rPr lang="en-CA" dirty="0" smtClean="0"/>
              <a:t>stages.</a:t>
            </a:r>
            <a:endParaRPr lang="en-CA" dirty="0"/>
          </a:p>
        </p:txBody>
      </p:sp>
    </p:spTree>
    <p:extLst>
      <p:ext uri="{BB962C8B-B14F-4D97-AF65-F5344CB8AC3E}">
        <p14:creationId xmlns:p14="http://schemas.microsoft.com/office/powerpoint/2010/main" val="276934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Characteristics</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pPr/>
              <a:t>9</a:t>
            </a:fld>
            <a:endParaRPr lang="en-CA"/>
          </a:p>
        </p:txBody>
      </p:sp>
      <p:sp>
        <p:nvSpPr>
          <p:cNvPr id="4" name="Text Placeholder 3"/>
          <p:cNvSpPr>
            <a:spLocks noGrp="1"/>
          </p:cNvSpPr>
          <p:nvPr>
            <p:ph type="body" sz="quarter" idx="13"/>
          </p:nvPr>
        </p:nvSpPr>
        <p:spPr/>
        <p:txBody>
          <a:bodyPr>
            <a:normAutofit fontScale="92500" lnSpcReduction="20000"/>
          </a:bodyPr>
          <a:lstStyle/>
          <a:p>
            <a:pPr marL="0" indent="0">
              <a:spcBef>
                <a:spcPts val="1200"/>
              </a:spcBef>
              <a:spcAft>
                <a:spcPts val="1200"/>
              </a:spcAft>
              <a:buNone/>
            </a:pPr>
            <a:r>
              <a:rPr lang="en-CA" dirty="0" smtClean="0">
                <a:hlinkClick r:id="rId3"/>
              </a:rPr>
              <a:t>Tools for Research and Related Activities</a:t>
            </a:r>
            <a:r>
              <a:rPr lang="en-CA" dirty="0" smtClean="0"/>
              <a:t>: </a:t>
            </a:r>
          </a:p>
          <a:p>
            <a:pPr>
              <a:spcBef>
                <a:spcPts val="1200"/>
              </a:spcBef>
              <a:spcAft>
                <a:spcPts val="1200"/>
              </a:spcAft>
            </a:pPr>
            <a:r>
              <a:rPr lang="en-CA" dirty="0" smtClean="0"/>
              <a:t>SSHRC </a:t>
            </a:r>
            <a:r>
              <a:rPr lang="en-CA" dirty="0"/>
              <a:t>defines research and related tools as vehicles that broadly facilitate research and related </a:t>
            </a:r>
            <a:r>
              <a:rPr lang="en-CA" dirty="0" smtClean="0"/>
              <a:t>activities.</a:t>
            </a:r>
          </a:p>
          <a:p>
            <a:pPr>
              <a:spcBef>
                <a:spcPts val="1200"/>
              </a:spcBef>
              <a:spcAft>
                <a:spcPts val="1200"/>
              </a:spcAft>
            </a:pPr>
            <a:r>
              <a:rPr lang="en-CA" dirty="0" smtClean="0"/>
              <a:t>SSH tools </a:t>
            </a:r>
            <a:r>
              <a:rPr lang="en-CA" dirty="0"/>
              <a:t>enable researchers to collect, organize, analyze, visualize, mobilize and store quantitative and qualitative data and creative outputs</a:t>
            </a:r>
            <a:r>
              <a:rPr lang="en-CA" dirty="0" smtClean="0"/>
              <a:t>.</a:t>
            </a:r>
          </a:p>
          <a:p>
            <a:pPr>
              <a:spcBef>
                <a:spcPts val="1200"/>
              </a:spcBef>
              <a:spcAft>
                <a:spcPts val="1200"/>
              </a:spcAft>
            </a:pPr>
            <a:r>
              <a:rPr lang="en-CA" dirty="0" smtClean="0"/>
              <a:t>In PG, between $7K and $500K can be requested for tools.</a:t>
            </a:r>
          </a:p>
          <a:p>
            <a:pPr>
              <a:spcBef>
                <a:spcPts val="1200"/>
              </a:spcBef>
              <a:spcAft>
                <a:spcPts val="1200"/>
              </a:spcAft>
            </a:pPr>
            <a:r>
              <a:rPr lang="en-CA" dirty="0" smtClean="0"/>
              <a:t>In PDG, a maximum of $7K can be requested for tools. </a:t>
            </a:r>
          </a:p>
        </p:txBody>
      </p:sp>
    </p:spTree>
    <p:extLst>
      <p:ext uri="{BB962C8B-B14F-4D97-AF65-F5344CB8AC3E}">
        <p14:creationId xmlns:p14="http://schemas.microsoft.com/office/powerpoint/2010/main" val="349867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5973</TotalTime>
  <Words>1242</Words>
  <Application>Microsoft Office PowerPoint</Application>
  <PresentationFormat>On-screen Show (4:3)</PresentationFormat>
  <Paragraphs>204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Overview of Partnership Funding Opportunities October, 2015</vt:lpstr>
      <vt:lpstr>Agenda</vt:lpstr>
      <vt:lpstr>Key Characteristics</vt:lpstr>
      <vt:lpstr>Key Characteristics</vt:lpstr>
      <vt:lpstr>Key Characteristics</vt:lpstr>
      <vt:lpstr>Key Characteristics</vt:lpstr>
      <vt:lpstr>Key Characteristics</vt:lpstr>
      <vt:lpstr>Key Characteristics</vt:lpstr>
      <vt:lpstr>Key Characteristics</vt:lpstr>
      <vt:lpstr>Key Characteristics</vt:lpstr>
      <vt:lpstr>Competition Cycle</vt:lpstr>
      <vt:lpstr>Special Initiatives</vt:lpstr>
      <vt:lpstr>Special Initiatives: HPW</vt:lpstr>
      <vt:lpstr>Special Initiatives: HPW</vt:lpstr>
      <vt:lpstr>Special Initiatives: HPW</vt:lpstr>
      <vt:lpstr>Special Initiatives</vt:lpstr>
      <vt:lpstr>Special Initiatives</vt:lpstr>
      <vt:lpstr>Special Initiatives</vt:lpstr>
      <vt:lpstr>Special Initiatives</vt:lpstr>
      <vt:lpstr>Frequently Asked Questions</vt:lpstr>
      <vt:lpstr>Frequently Asked Questions</vt:lpstr>
      <vt:lpstr>Frequently Asked Questions</vt:lpstr>
      <vt:lpstr>Any Other Questions?</vt:lpstr>
      <vt:lpstr>Thank you!</vt:lpstr>
    </vt:vector>
  </TitlesOfParts>
  <Company>NSERC-SSHRC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(nme) on</dc:creator>
  <cp:lastModifiedBy>Yake,Adam</cp:lastModifiedBy>
  <cp:revision>536</cp:revision>
  <cp:lastPrinted>2015-10-21T15:33:03Z</cp:lastPrinted>
  <dcterms:created xsi:type="dcterms:W3CDTF">2012-01-12T19:18:51Z</dcterms:created>
  <dcterms:modified xsi:type="dcterms:W3CDTF">2015-10-21T16:31:52Z</dcterms:modified>
</cp:coreProperties>
</file>